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3"/>
  </p:notesMasterIdLst>
  <p:sldIdLst>
    <p:sldId id="256" r:id="rId2"/>
    <p:sldId id="263" r:id="rId3"/>
    <p:sldId id="590" r:id="rId4"/>
    <p:sldId id="610" r:id="rId5"/>
    <p:sldId id="268" r:id="rId6"/>
    <p:sldId id="269" r:id="rId7"/>
    <p:sldId id="277" r:id="rId8"/>
    <p:sldId id="612" r:id="rId9"/>
    <p:sldId id="611" r:id="rId10"/>
    <p:sldId id="609" r:id="rId11"/>
    <p:sldId id="60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1340"/>
    <a:srgbClr val="FFCB25"/>
    <a:srgbClr val="443B42"/>
    <a:srgbClr val="91B6B0"/>
    <a:srgbClr val="DDCBB1"/>
    <a:srgbClr val="FFFFFF"/>
    <a:srgbClr val="D8D8D8"/>
    <a:srgbClr val="F5BA9D"/>
    <a:srgbClr val="BFAA75"/>
    <a:srgbClr val="94A8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942" autoAdjust="0"/>
    <p:restoredTop sz="89297" autoAdjust="0"/>
  </p:normalViewPr>
  <p:slideViewPr>
    <p:cSldViewPr snapToGrid="0">
      <p:cViewPr varScale="1">
        <p:scale>
          <a:sx n="98" d="100"/>
          <a:sy n="98" d="100"/>
        </p:scale>
        <p:origin x="16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D744E4-5A97-4B2F-97B8-16C7712314E3}" type="datetimeFigureOut">
              <a:rPr lang="en-US" smtClean="0"/>
              <a:t>4/9/2024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91E54B-5D11-4E36-B640-BDBC9D1AFED4}" type="slidenum">
              <a:rPr lang="en-US" smtClean="0"/>
              <a:t>‹#›</a:t>
            </a:fld>
            <a:endParaRPr lang="en-US"/>
          </a:p>
        </p:txBody>
      </p:sp>
    </p:spTree>
    <p:extLst>
      <p:ext uri="{BB962C8B-B14F-4D97-AF65-F5344CB8AC3E}">
        <p14:creationId xmlns:p14="http://schemas.microsoft.com/office/powerpoint/2010/main" val="3206395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Factory to mine silica, other factory to metallurgical grade 99.99% then make it </a:t>
            </a:r>
            <a:r>
              <a:rPr lang="en-US" dirty="0" err="1"/>
              <a:t>semidconductor</a:t>
            </a:r>
            <a:r>
              <a:rPr lang="en-US" dirty="0"/>
              <a:t> grade, then another factory</a:t>
            </a:r>
          </a:p>
          <a:p>
            <a:r>
              <a:rPr lang="en-US" dirty="0"/>
              <a:t>The US has zero of these capabilities, unethical labor concerns</a:t>
            </a:r>
          </a:p>
        </p:txBody>
      </p:sp>
      <p:sp>
        <p:nvSpPr>
          <p:cNvPr id="4" name="Slide Number Placeholder 3"/>
          <p:cNvSpPr>
            <a:spLocks noGrp="1"/>
          </p:cNvSpPr>
          <p:nvPr>
            <p:ph type="sldNum" sz="quarter" idx="5"/>
          </p:nvPr>
        </p:nvSpPr>
        <p:spPr/>
        <p:txBody>
          <a:bodyPr/>
          <a:lstStyle/>
          <a:p>
            <a:fld id="{B191E54B-5D11-4E36-B640-BDBC9D1AFED4}" type="slidenum">
              <a:rPr lang="en-US" smtClean="0"/>
              <a:t>2</a:t>
            </a:fld>
            <a:endParaRPr lang="en-US"/>
          </a:p>
        </p:txBody>
      </p:sp>
    </p:spTree>
    <p:extLst>
      <p:ext uri="{BB962C8B-B14F-4D97-AF65-F5344CB8AC3E}">
        <p14:creationId xmlns:p14="http://schemas.microsoft.com/office/powerpoint/2010/main" val="2245692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rPr>
              <a:t>(σ &gt; 0 is defined as tensile and σ &lt; 0 is defined as compressive)</a:t>
            </a:r>
            <a:endParaRPr lang="en-US" dirty="0"/>
          </a:p>
          <a:p>
            <a:endParaRPr lang="en-US" dirty="0"/>
          </a:p>
          <a:p>
            <a:r>
              <a:rPr lang="en-US" b="0" i="0" dirty="0">
                <a:solidFill>
                  <a:srgbClr val="333333"/>
                </a:solidFill>
                <a:effectLst/>
              </a:rPr>
              <a:t>Film under tensile stress will try to contract, bowing the substrate in the process such that the film is on the concave side. If the film is under compressive stress, it will try to expand bowing the substrate such that film is on the convex side</a:t>
            </a:r>
            <a:endParaRPr lang="en-US" dirty="0"/>
          </a:p>
        </p:txBody>
      </p:sp>
      <p:sp>
        <p:nvSpPr>
          <p:cNvPr id="4" name="Slide Number Placeholder 3"/>
          <p:cNvSpPr>
            <a:spLocks noGrp="1"/>
          </p:cNvSpPr>
          <p:nvPr>
            <p:ph type="sldNum" sz="quarter" idx="5"/>
          </p:nvPr>
        </p:nvSpPr>
        <p:spPr/>
        <p:txBody>
          <a:bodyPr/>
          <a:lstStyle/>
          <a:p>
            <a:fld id="{B191E54B-5D11-4E36-B640-BDBC9D1AFED4}" type="slidenum">
              <a:rPr lang="en-US" smtClean="0"/>
              <a:t>5</a:t>
            </a:fld>
            <a:endParaRPr lang="en-US"/>
          </a:p>
        </p:txBody>
      </p:sp>
    </p:spTree>
    <p:extLst>
      <p:ext uri="{BB962C8B-B14F-4D97-AF65-F5344CB8AC3E}">
        <p14:creationId xmlns:p14="http://schemas.microsoft.com/office/powerpoint/2010/main" val="3939659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1200"/>
              </a:spcAft>
            </a:pPr>
            <a:r>
              <a:rPr lang="en-US" sz="1800" b="0" i="1" u="none" strike="noStrike" dirty="0">
                <a:solidFill>
                  <a:srgbClr val="333333"/>
                </a:solidFill>
                <a:effectLst/>
                <a:latin typeface="Times New Roman" panose="02020603050405020304" pitchFamily="18" charset="0"/>
              </a:rPr>
              <a:t>The benefit of doing our system is much more in-situ, faster, cheaper..  Laser is a bulky system, ours is portable and good w time, you can take points every seconds, laser is limited by laser moving around and need big samples</a:t>
            </a:r>
          </a:p>
          <a:p>
            <a:pPr rtl="0">
              <a:spcBef>
                <a:spcPts val="0"/>
              </a:spcBef>
              <a:spcAft>
                <a:spcPts val="1200"/>
              </a:spcAft>
            </a:pPr>
            <a:r>
              <a:rPr lang="en-US" sz="1800" b="0" i="1" u="none" strike="noStrike" dirty="0">
                <a:solidFill>
                  <a:srgbClr val="333333"/>
                </a:solidFill>
                <a:effectLst/>
                <a:latin typeface="Times New Roman" panose="02020603050405020304" pitchFamily="18" charset="0"/>
              </a:rPr>
              <a:t>E</a:t>
            </a:r>
            <a:r>
              <a:rPr lang="en-US" sz="1800" b="0" i="0" u="none" strike="noStrike" dirty="0">
                <a:solidFill>
                  <a:srgbClr val="333333"/>
                </a:solidFill>
                <a:effectLst/>
                <a:latin typeface="Times New Roman" panose="02020603050405020304" pitchFamily="18" charset="0"/>
              </a:rPr>
              <a:t>s - Young’s modulus</a:t>
            </a:r>
            <a:endParaRPr lang="en-US" b="0" dirty="0">
              <a:effectLst/>
            </a:endParaRPr>
          </a:p>
          <a:p>
            <a:pPr rtl="0">
              <a:spcBef>
                <a:spcPts val="0"/>
              </a:spcBef>
              <a:spcAft>
                <a:spcPts val="1200"/>
              </a:spcAft>
            </a:pPr>
            <a:r>
              <a:rPr lang="en-US" sz="1800" b="0" i="1" u="none" strike="noStrike" dirty="0">
                <a:solidFill>
                  <a:srgbClr val="333333"/>
                </a:solidFill>
                <a:effectLst/>
                <a:latin typeface="Times New Roman" panose="02020603050405020304" pitchFamily="18" charset="0"/>
              </a:rPr>
              <a:t>V</a:t>
            </a:r>
            <a:r>
              <a:rPr lang="en-US" sz="1800" b="0" i="0" u="none" strike="noStrike" dirty="0">
                <a:solidFill>
                  <a:srgbClr val="333333"/>
                </a:solidFill>
                <a:effectLst/>
                <a:latin typeface="Times New Roman" panose="02020603050405020304" pitchFamily="18" charset="0"/>
              </a:rPr>
              <a:t>s - Poisson’s ratio</a:t>
            </a:r>
            <a:endParaRPr lang="en-US" b="0" dirty="0">
              <a:effectLst/>
            </a:endParaRPr>
          </a:p>
          <a:p>
            <a:pPr rtl="0">
              <a:spcBef>
                <a:spcPts val="0"/>
              </a:spcBef>
              <a:spcAft>
                <a:spcPts val="1200"/>
              </a:spcAft>
            </a:pPr>
            <a:r>
              <a:rPr lang="en-US" sz="1800" b="0" i="1" u="none" strike="noStrike" dirty="0" err="1">
                <a:solidFill>
                  <a:srgbClr val="333333"/>
                </a:solidFill>
                <a:effectLst/>
                <a:latin typeface="Times New Roman" panose="02020603050405020304" pitchFamily="18" charset="0"/>
              </a:rPr>
              <a:t>t</a:t>
            </a:r>
            <a:r>
              <a:rPr lang="en-US" sz="1800" b="0" i="0" u="none" strike="noStrike" dirty="0" err="1">
                <a:solidFill>
                  <a:srgbClr val="333333"/>
                </a:solidFill>
                <a:effectLst/>
                <a:latin typeface="Times New Roman" panose="02020603050405020304" pitchFamily="18" charset="0"/>
              </a:rPr>
              <a:t>s</a:t>
            </a:r>
            <a:r>
              <a:rPr lang="en-US" sz="1800" b="0" i="0" u="none" strike="noStrike" dirty="0">
                <a:solidFill>
                  <a:srgbClr val="333333"/>
                </a:solidFill>
                <a:effectLst/>
                <a:latin typeface="Times New Roman" panose="02020603050405020304" pitchFamily="18" charset="0"/>
              </a:rPr>
              <a:t> - thickness of the glass substrate</a:t>
            </a:r>
            <a:endParaRPr lang="en-US" b="0" dirty="0">
              <a:effectLst/>
            </a:endParaRPr>
          </a:p>
          <a:p>
            <a:pPr rtl="0">
              <a:spcBef>
                <a:spcPts val="0"/>
              </a:spcBef>
              <a:spcAft>
                <a:spcPts val="1200"/>
              </a:spcAft>
            </a:pPr>
            <a:r>
              <a:rPr lang="en-US" sz="1800" b="0" i="0" u="none" strike="noStrike" dirty="0">
                <a:solidFill>
                  <a:srgbClr val="333333"/>
                </a:solidFill>
                <a:effectLst/>
                <a:latin typeface="Times New Roman" panose="02020603050405020304" pitchFamily="18" charset="0"/>
              </a:rPr>
              <a:t> </a:t>
            </a:r>
            <a:r>
              <a:rPr lang="en-US" sz="1800" b="0" i="1" u="none" strike="noStrike" dirty="0" err="1">
                <a:solidFill>
                  <a:srgbClr val="333333"/>
                </a:solidFill>
                <a:effectLst/>
                <a:latin typeface="Times New Roman" panose="02020603050405020304" pitchFamily="18" charset="0"/>
              </a:rPr>
              <a:t>t</a:t>
            </a:r>
            <a:r>
              <a:rPr lang="en-US" sz="1800" b="0" i="0" u="none" strike="noStrike" dirty="0" err="1">
                <a:solidFill>
                  <a:srgbClr val="333333"/>
                </a:solidFill>
                <a:effectLst/>
                <a:latin typeface="Times New Roman" panose="02020603050405020304" pitchFamily="18" charset="0"/>
              </a:rPr>
              <a:t>f</a:t>
            </a:r>
            <a:r>
              <a:rPr lang="en-US" sz="1800" b="0" i="0" u="none" strike="noStrike" dirty="0">
                <a:solidFill>
                  <a:srgbClr val="333333"/>
                </a:solidFill>
                <a:effectLst/>
                <a:latin typeface="Times New Roman" panose="02020603050405020304" pitchFamily="18" charset="0"/>
              </a:rPr>
              <a:t> - thickness of the perovskite film, and </a:t>
            </a:r>
            <a:endParaRPr lang="en-US" b="0" dirty="0">
              <a:effectLst/>
            </a:endParaRPr>
          </a:p>
          <a:p>
            <a:pPr rtl="0">
              <a:spcBef>
                <a:spcPts val="0"/>
              </a:spcBef>
              <a:spcAft>
                <a:spcPts val="1200"/>
              </a:spcAft>
            </a:pPr>
            <a:r>
              <a:rPr lang="en-US" sz="1800" b="0" i="0" u="none" strike="noStrike" dirty="0">
                <a:solidFill>
                  <a:srgbClr val="333333"/>
                </a:solidFill>
                <a:effectLst/>
                <a:latin typeface="Times New Roman" panose="02020603050405020304" pitchFamily="18" charset="0"/>
              </a:rPr>
              <a:t>δ - cantilever displacement from the detector at length </a:t>
            </a:r>
            <a:r>
              <a:rPr lang="en-US" sz="1800" b="0" i="1" u="none" strike="noStrike" dirty="0">
                <a:solidFill>
                  <a:srgbClr val="333333"/>
                </a:solidFill>
                <a:effectLst/>
                <a:latin typeface="Times New Roman" panose="02020603050405020304" pitchFamily="18" charset="0"/>
              </a:rPr>
              <a:t>L</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B191E54B-5D11-4E36-B640-BDBC9D1AFED4}" type="slidenum">
              <a:rPr lang="en-US" smtClean="0"/>
              <a:t>6</a:t>
            </a:fld>
            <a:endParaRPr lang="en-US"/>
          </a:p>
        </p:txBody>
      </p:sp>
    </p:spTree>
    <p:extLst>
      <p:ext uri="{BB962C8B-B14F-4D97-AF65-F5344CB8AC3E}">
        <p14:creationId xmlns:p14="http://schemas.microsoft.com/office/powerpoint/2010/main" val="3871470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rPr>
              <a:t>(σ &gt; 0 is defined as tensile and σ &lt; 0 is defined as compressive)</a:t>
            </a:r>
            <a:endParaRPr lang="en-US" dirty="0"/>
          </a:p>
          <a:p>
            <a:endParaRPr lang="en-US" dirty="0"/>
          </a:p>
          <a:p>
            <a:r>
              <a:rPr lang="en-US" b="0" i="0" dirty="0">
                <a:solidFill>
                  <a:srgbClr val="333333"/>
                </a:solidFill>
                <a:effectLst/>
              </a:rPr>
              <a:t>Film under tensile stress will try to contract, bowing the substrate in the process such that the film is on the concave side. If the film is under compressive stress, it will try to expand bowing the substrate such that film is on the convex side</a:t>
            </a:r>
          </a:p>
          <a:p>
            <a:endParaRPr lang="en-US" b="0" i="0" dirty="0">
              <a:solidFill>
                <a:srgbClr val="333333"/>
              </a:solidFill>
              <a:effectLst/>
            </a:endParaRPr>
          </a:p>
          <a:p>
            <a:r>
              <a:rPr lang="en-US" b="0" i="0" dirty="0">
                <a:solidFill>
                  <a:srgbClr val="333333"/>
                </a:solidFill>
                <a:effectLst/>
              </a:rPr>
              <a:t>Be clear that </a:t>
            </a:r>
            <a:r>
              <a:rPr lang="en-US" b="0" i="0" dirty="0">
                <a:solidFill>
                  <a:srgbClr val="000000"/>
                </a:solidFill>
                <a:effectLst/>
                <a:latin typeface="Calibri" panose="020F0502020204030204" pitchFamily="34" charset="0"/>
              </a:rPr>
              <a:t>I would be clear to show how the setup has 2 samples, one which is illuminated and one which is a control that stays in the dark (or so we thought </a:t>
            </a:r>
            <a:r>
              <a:rPr lang="en-US" b="0" i="0" dirty="0" err="1">
                <a:solidFill>
                  <a:srgbClr val="000000"/>
                </a:solidFill>
                <a:effectLst/>
                <a:latin typeface="Calibri" panose="020F0502020204030204" pitchFamily="34" charset="0"/>
              </a:rPr>
              <a:t>haha</a:t>
            </a:r>
            <a:r>
              <a:rPr lang="en-US" b="0" i="0" dirty="0">
                <a:solidFill>
                  <a:srgbClr val="000000"/>
                </a:solidFill>
                <a:effectLst/>
                <a:latin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B191E54B-5D11-4E36-B640-BDBC9D1AFED4}" type="slidenum">
              <a:rPr lang="en-US" smtClean="0"/>
              <a:t>7</a:t>
            </a:fld>
            <a:endParaRPr lang="en-US"/>
          </a:p>
        </p:txBody>
      </p:sp>
    </p:spTree>
    <p:extLst>
      <p:ext uri="{BB962C8B-B14F-4D97-AF65-F5344CB8AC3E}">
        <p14:creationId xmlns:p14="http://schemas.microsoft.com/office/powerpoint/2010/main" val="890797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rPr>
              <a:t>(σ &gt; 0 is defined as tensile and σ &lt; 0 is defined as compressive)</a:t>
            </a:r>
            <a:endParaRPr lang="en-US" dirty="0"/>
          </a:p>
          <a:p>
            <a:endParaRPr lang="en-US" dirty="0"/>
          </a:p>
          <a:p>
            <a:r>
              <a:rPr lang="en-US" b="0" i="0" dirty="0">
                <a:solidFill>
                  <a:srgbClr val="333333"/>
                </a:solidFill>
                <a:effectLst/>
              </a:rPr>
              <a:t>Film under tensile stress will try to contract, bowing the substrate in the process such that the film is on the concave side. If the film is under compressive stress, it will try to expand bowing the substrate such that film is on the convex side</a:t>
            </a:r>
          </a:p>
          <a:p>
            <a:endParaRPr lang="en-US" b="0" i="0" dirty="0">
              <a:solidFill>
                <a:srgbClr val="333333"/>
              </a:solidFill>
              <a:effectLst/>
            </a:endParaRPr>
          </a:p>
          <a:p>
            <a:r>
              <a:rPr lang="en-US" b="0" i="0" dirty="0">
                <a:solidFill>
                  <a:srgbClr val="333333"/>
                </a:solidFill>
                <a:effectLst/>
              </a:rPr>
              <a:t>Be clear that </a:t>
            </a:r>
            <a:r>
              <a:rPr lang="en-US" b="0" i="0" dirty="0">
                <a:solidFill>
                  <a:srgbClr val="000000"/>
                </a:solidFill>
                <a:effectLst/>
                <a:latin typeface="Calibri" panose="020F0502020204030204" pitchFamily="34" charset="0"/>
              </a:rPr>
              <a:t>I would be clear to show how the setup has 2 samples, one which is illuminated and one which is a control that stays in the dark (or so we thought </a:t>
            </a:r>
            <a:r>
              <a:rPr lang="en-US" b="0" i="0" dirty="0" err="1">
                <a:solidFill>
                  <a:srgbClr val="000000"/>
                </a:solidFill>
                <a:effectLst/>
                <a:latin typeface="Calibri" panose="020F0502020204030204" pitchFamily="34" charset="0"/>
              </a:rPr>
              <a:t>haha</a:t>
            </a:r>
            <a:r>
              <a:rPr lang="en-US" b="0" i="0" dirty="0">
                <a:solidFill>
                  <a:srgbClr val="000000"/>
                </a:solidFill>
                <a:effectLst/>
                <a:latin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B191E54B-5D11-4E36-B640-BDBC9D1AFED4}" type="slidenum">
              <a:rPr lang="en-US" smtClean="0"/>
              <a:t>9</a:t>
            </a:fld>
            <a:endParaRPr lang="en-US"/>
          </a:p>
        </p:txBody>
      </p:sp>
    </p:spTree>
    <p:extLst>
      <p:ext uri="{BB962C8B-B14F-4D97-AF65-F5344CB8AC3E}">
        <p14:creationId xmlns:p14="http://schemas.microsoft.com/office/powerpoint/2010/main" val="504985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particularly sensitive to stress</a:t>
            </a:r>
          </a:p>
        </p:txBody>
      </p:sp>
      <p:sp>
        <p:nvSpPr>
          <p:cNvPr id="4" name="Slide Number Placeholder 3"/>
          <p:cNvSpPr>
            <a:spLocks noGrp="1"/>
          </p:cNvSpPr>
          <p:nvPr>
            <p:ph type="sldNum" sz="quarter" idx="5"/>
          </p:nvPr>
        </p:nvSpPr>
        <p:spPr/>
        <p:txBody>
          <a:bodyPr/>
          <a:lstStyle/>
          <a:p>
            <a:fld id="{B191E54B-5D11-4E36-B640-BDBC9D1AFED4}" type="slidenum">
              <a:rPr lang="en-US" smtClean="0"/>
              <a:t>10</a:t>
            </a:fld>
            <a:endParaRPr lang="en-US"/>
          </a:p>
        </p:txBody>
      </p:sp>
    </p:spTree>
    <p:extLst>
      <p:ext uri="{BB962C8B-B14F-4D97-AF65-F5344CB8AC3E}">
        <p14:creationId xmlns:p14="http://schemas.microsoft.com/office/powerpoint/2010/main" val="2244643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B1CFA-D1A3-9A66-CB5D-79CF0B1702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EFE59C-6A91-C9A1-6DBF-4C46CF2257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3731557-4B1D-AB8D-F4C7-624D36102CE9}"/>
              </a:ext>
            </a:extLst>
          </p:cNvPr>
          <p:cNvSpPr>
            <a:spLocks noGrp="1"/>
          </p:cNvSpPr>
          <p:nvPr>
            <p:ph type="dt" sz="half" idx="10"/>
          </p:nvPr>
        </p:nvSpPr>
        <p:spPr/>
        <p:txBody>
          <a:bodyPr/>
          <a:lstStyle/>
          <a:p>
            <a:fld id="{92DF4CF9-3A9C-4E09-837B-07791ABA6D6E}" type="datetime1">
              <a:rPr lang="en-US" smtClean="0"/>
              <a:t>4/9/2024</a:t>
            </a:fld>
            <a:endParaRPr lang="en-US"/>
          </a:p>
        </p:txBody>
      </p:sp>
      <p:sp>
        <p:nvSpPr>
          <p:cNvPr id="5" name="Footer Placeholder 4">
            <a:extLst>
              <a:ext uri="{FF2B5EF4-FFF2-40B4-BE49-F238E27FC236}">
                <a16:creationId xmlns:a16="http://schemas.microsoft.com/office/drawing/2014/main" id="{A6D33401-3A16-A288-C631-E5CA690AFB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35F731-8385-002C-5972-EDC128AF1AA2}"/>
              </a:ext>
            </a:extLst>
          </p:cNvPr>
          <p:cNvSpPr>
            <a:spLocks noGrp="1"/>
          </p:cNvSpPr>
          <p:nvPr>
            <p:ph type="sldNum" sz="quarter" idx="12"/>
          </p:nvPr>
        </p:nvSpPr>
        <p:spPr/>
        <p:txBody>
          <a:bodyPr/>
          <a:lstStyle/>
          <a:p>
            <a:fld id="{316D4A1F-3C96-46BA-87A3-1D244F03D141}" type="slidenum">
              <a:rPr lang="en-US" smtClean="0"/>
              <a:t>‹#›</a:t>
            </a:fld>
            <a:endParaRPr lang="en-US"/>
          </a:p>
        </p:txBody>
      </p:sp>
    </p:spTree>
    <p:extLst>
      <p:ext uri="{BB962C8B-B14F-4D97-AF65-F5344CB8AC3E}">
        <p14:creationId xmlns:p14="http://schemas.microsoft.com/office/powerpoint/2010/main" val="1331954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0773A-46F6-3830-9899-D8672DFF0D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FB4649-D37D-45C1-5EB2-3650815EE0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52471F-0071-41F9-5D20-0D7C6B5B07AB}"/>
              </a:ext>
            </a:extLst>
          </p:cNvPr>
          <p:cNvSpPr>
            <a:spLocks noGrp="1"/>
          </p:cNvSpPr>
          <p:nvPr>
            <p:ph type="dt" sz="half" idx="10"/>
          </p:nvPr>
        </p:nvSpPr>
        <p:spPr/>
        <p:txBody>
          <a:bodyPr/>
          <a:lstStyle/>
          <a:p>
            <a:fld id="{08BAFBB2-C2B3-496D-A1B3-038FC9671FF5}" type="datetime1">
              <a:rPr lang="en-US" smtClean="0"/>
              <a:t>4/9/2024</a:t>
            </a:fld>
            <a:endParaRPr lang="en-US"/>
          </a:p>
        </p:txBody>
      </p:sp>
      <p:sp>
        <p:nvSpPr>
          <p:cNvPr id="5" name="Footer Placeholder 4">
            <a:extLst>
              <a:ext uri="{FF2B5EF4-FFF2-40B4-BE49-F238E27FC236}">
                <a16:creationId xmlns:a16="http://schemas.microsoft.com/office/drawing/2014/main" id="{CD7A135B-8373-9862-5A6F-1C9A499389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E074C0-2364-E456-08FF-C2910CAA7F3E}"/>
              </a:ext>
            </a:extLst>
          </p:cNvPr>
          <p:cNvSpPr>
            <a:spLocks noGrp="1"/>
          </p:cNvSpPr>
          <p:nvPr>
            <p:ph type="sldNum" sz="quarter" idx="12"/>
          </p:nvPr>
        </p:nvSpPr>
        <p:spPr/>
        <p:txBody>
          <a:bodyPr/>
          <a:lstStyle/>
          <a:p>
            <a:fld id="{316D4A1F-3C96-46BA-87A3-1D244F03D141}" type="slidenum">
              <a:rPr lang="en-US" smtClean="0"/>
              <a:t>‹#›</a:t>
            </a:fld>
            <a:endParaRPr lang="en-US"/>
          </a:p>
        </p:txBody>
      </p:sp>
    </p:spTree>
    <p:extLst>
      <p:ext uri="{BB962C8B-B14F-4D97-AF65-F5344CB8AC3E}">
        <p14:creationId xmlns:p14="http://schemas.microsoft.com/office/powerpoint/2010/main" val="3577416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2A9D9D-01DE-269A-676D-20A5A271B0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DFBFE5-4B21-8160-77C3-FE4BB3E66D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31060-5A08-26A6-5D59-1EB425380668}"/>
              </a:ext>
            </a:extLst>
          </p:cNvPr>
          <p:cNvSpPr>
            <a:spLocks noGrp="1"/>
          </p:cNvSpPr>
          <p:nvPr>
            <p:ph type="dt" sz="half" idx="10"/>
          </p:nvPr>
        </p:nvSpPr>
        <p:spPr/>
        <p:txBody>
          <a:bodyPr/>
          <a:lstStyle/>
          <a:p>
            <a:fld id="{0A617209-0C82-4683-B917-63485C27A7C7}" type="datetime1">
              <a:rPr lang="en-US" smtClean="0"/>
              <a:t>4/9/2024</a:t>
            </a:fld>
            <a:endParaRPr lang="en-US"/>
          </a:p>
        </p:txBody>
      </p:sp>
      <p:sp>
        <p:nvSpPr>
          <p:cNvPr id="5" name="Footer Placeholder 4">
            <a:extLst>
              <a:ext uri="{FF2B5EF4-FFF2-40B4-BE49-F238E27FC236}">
                <a16:creationId xmlns:a16="http://schemas.microsoft.com/office/drawing/2014/main" id="{BF2E0605-A42E-D47B-5A32-B5A1F4B9E2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D1878C-2F43-294E-1345-956974B7E12E}"/>
              </a:ext>
            </a:extLst>
          </p:cNvPr>
          <p:cNvSpPr>
            <a:spLocks noGrp="1"/>
          </p:cNvSpPr>
          <p:nvPr>
            <p:ph type="sldNum" sz="quarter" idx="12"/>
          </p:nvPr>
        </p:nvSpPr>
        <p:spPr/>
        <p:txBody>
          <a:bodyPr/>
          <a:lstStyle/>
          <a:p>
            <a:fld id="{316D4A1F-3C96-46BA-87A3-1D244F03D141}" type="slidenum">
              <a:rPr lang="en-US" smtClean="0"/>
              <a:t>‹#›</a:t>
            </a:fld>
            <a:endParaRPr lang="en-US"/>
          </a:p>
        </p:txBody>
      </p:sp>
    </p:spTree>
    <p:extLst>
      <p:ext uri="{BB962C8B-B14F-4D97-AF65-F5344CB8AC3E}">
        <p14:creationId xmlns:p14="http://schemas.microsoft.com/office/powerpoint/2010/main" val="1591979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FCA9F-3D38-B289-E4D7-5313541F86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7189D7-8C8E-9D42-A732-265B707332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3FA3F5-5531-5EF9-2AFC-7330B407BB2F}"/>
              </a:ext>
            </a:extLst>
          </p:cNvPr>
          <p:cNvSpPr>
            <a:spLocks noGrp="1"/>
          </p:cNvSpPr>
          <p:nvPr>
            <p:ph type="dt" sz="half" idx="10"/>
          </p:nvPr>
        </p:nvSpPr>
        <p:spPr/>
        <p:txBody>
          <a:bodyPr/>
          <a:lstStyle/>
          <a:p>
            <a:fld id="{7B4E97A6-66BB-4179-AE8A-455A94DDB2B7}" type="datetime1">
              <a:rPr lang="en-US" smtClean="0"/>
              <a:t>4/9/2024</a:t>
            </a:fld>
            <a:endParaRPr lang="en-US"/>
          </a:p>
        </p:txBody>
      </p:sp>
      <p:sp>
        <p:nvSpPr>
          <p:cNvPr id="5" name="Footer Placeholder 4">
            <a:extLst>
              <a:ext uri="{FF2B5EF4-FFF2-40B4-BE49-F238E27FC236}">
                <a16:creationId xmlns:a16="http://schemas.microsoft.com/office/drawing/2014/main" id="{7D5AAE47-EA0D-5CD1-E214-89A4705FFF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4BB132-D043-ABFE-F132-F89560E0BE55}"/>
              </a:ext>
            </a:extLst>
          </p:cNvPr>
          <p:cNvSpPr>
            <a:spLocks noGrp="1"/>
          </p:cNvSpPr>
          <p:nvPr>
            <p:ph type="sldNum" sz="quarter" idx="12"/>
          </p:nvPr>
        </p:nvSpPr>
        <p:spPr/>
        <p:txBody>
          <a:bodyPr/>
          <a:lstStyle/>
          <a:p>
            <a:fld id="{316D4A1F-3C96-46BA-87A3-1D244F03D141}" type="slidenum">
              <a:rPr lang="en-US" smtClean="0"/>
              <a:t>‹#›</a:t>
            </a:fld>
            <a:endParaRPr lang="en-US"/>
          </a:p>
        </p:txBody>
      </p:sp>
    </p:spTree>
    <p:extLst>
      <p:ext uri="{BB962C8B-B14F-4D97-AF65-F5344CB8AC3E}">
        <p14:creationId xmlns:p14="http://schemas.microsoft.com/office/powerpoint/2010/main" val="1063197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1EFB6-22AA-BA6B-3F84-B40AC89015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A341490-1999-D797-6478-C443790A5A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FC701F-0FFD-909E-382A-84F1F64541CF}"/>
              </a:ext>
            </a:extLst>
          </p:cNvPr>
          <p:cNvSpPr>
            <a:spLocks noGrp="1"/>
          </p:cNvSpPr>
          <p:nvPr>
            <p:ph type="dt" sz="half" idx="10"/>
          </p:nvPr>
        </p:nvSpPr>
        <p:spPr/>
        <p:txBody>
          <a:bodyPr/>
          <a:lstStyle/>
          <a:p>
            <a:fld id="{A1FCA2F8-8E08-4448-8D90-BF52B80F7D25}" type="datetime1">
              <a:rPr lang="en-US" smtClean="0"/>
              <a:t>4/9/2024</a:t>
            </a:fld>
            <a:endParaRPr lang="en-US"/>
          </a:p>
        </p:txBody>
      </p:sp>
      <p:sp>
        <p:nvSpPr>
          <p:cNvPr id="5" name="Footer Placeholder 4">
            <a:extLst>
              <a:ext uri="{FF2B5EF4-FFF2-40B4-BE49-F238E27FC236}">
                <a16:creationId xmlns:a16="http://schemas.microsoft.com/office/drawing/2014/main" id="{B90BBB40-29D3-E45F-36BC-56D34270BF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C3DF6B-8D8A-4C3C-2099-AD520AE7C1D7}"/>
              </a:ext>
            </a:extLst>
          </p:cNvPr>
          <p:cNvSpPr>
            <a:spLocks noGrp="1"/>
          </p:cNvSpPr>
          <p:nvPr>
            <p:ph type="sldNum" sz="quarter" idx="12"/>
          </p:nvPr>
        </p:nvSpPr>
        <p:spPr/>
        <p:txBody>
          <a:bodyPr/>
          <a:lstStyle/>
          <a:p>
            <a:fld id="{316D4A1F-3C96-46BA-87A3-1D244F03D141}" type="slidenum">
              <a:rPr lang="en-US" smtClean="0"/>
              <a:t>‹#›</a:t>
            </a:fld>
            <a:endParaRPr lang="en-US"/>
          </a:p>
        </p:txBody>
      </p:sp>
    </p:spTree>
    <p:extLst>
      <p:ext uri="{BB962C8B-B14F-4D97-AF65-F5344CB8AC3E}">
        <p14:creationId xmlns:p14="http://schemas.microsoft.com/office/powerpoint/2010/main" val="3612192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BF400-33AB-EBA2-9087-EBE8D344C3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AFBBE3-D810-1CE5-804D-3CBEA68B69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23884B-0692-5AA3-6F60-12D9811BBD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65223A-75C3-E564-08DD-21AF81D2FBCD}"/>
              </a:ext>
            </a:extLst>
          </p:cNvPr>
          <p:cNvSpPr>
            <a:spLocks noGrp="1"/>
          </p:cNvSpPr>
          <p:nvPr>
            <p:ph type="dt" sz="half" idx="10"/>
          </p:nvPr>
        </p:nvSpPr>
        <p:spPr/>
        <p:txBody>
          <a:bodyPr/>
          <a:lstStyle/>
          <a:p>
            <a:fld id="{B53A9AD0-4D0F-4AE7-B127-6032EF1B83C8}" type="datetime1">
              <a:rPr lang="en-US" smtClean="0"/>
              <a:t>4/9/2024</a:t>
            </a:fld>
            <a:endParaRPr lang="en-US"/>
          </a:p>
        </p:txBody>
      </p:sp>
      <p:sp>
        <p:nvSpPr>
          <p:cNvPr id="6" name="Footer Placeholder 5">
            <a:extLst>
              <a:ext uri="{FF2B5EF4-FFF2-40B4-BE49-F238E27FC236}">
                <a16:creationId xmlns:a16="http://schemas.microsoft.com/office/drawing/2014/main" id="{722239EA-D0D4-E3B8-7201-D6A0B6310C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6CE706-0E2E-F6E3-1B1C-E8CD198617F7}"/>
              </a:ext>
            </a:extLst>
          </p:cNvPr>
          <p:cNvSpPr>
            <a:spLocks noGrp="1"/>
          </p:cNvSpPr>
          <p:nvPr>
            <p:ph type="sldNum" sz="quarter" idx="12"/>
          </p:nvPr>
        </p:nvSpPr>
        <p:spPr/>
        <p:txBody>
          <a:bodyPr/>
          <a:lstStyle/>
          <a:p>
            <a:fld id="{316D4A1F-3C96-46BA-87A3-1D244F03D141}" type="slidenum">
              <a:rPr lang="en-US" smtClean="0"/>
              <a:t>‹#›</a:t>
            </a:fld>
            <a:endParaRPr lang="en-US"/>
          </a:p>
        </p:txBody>
      </p:sp>
    </p:spTree>
    <p:extLst>
      <p:ext uri="{BB962C8B-B14F-4D97-AF65-F5344CB8AC3E}">
        <p14:creationId xmlns:p14="http://schemas.microsoft.com/office/powerpoint/2010/main" val="652687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336DE-5701-7D85-3EA7-87EA06BC0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01553A-6757-0D5F-5994-93CEAF6DC2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ADCA47-046C-3243-EA6C-0FFBD6CEDB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C0ACA7-7C2E-5FBB-5614-10DCB8C24D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8AD2B7-D1B5-9B2E-C119-5CB4B0B792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C7F8D4-B322-A06C-A24B-D40171ACDECF}"/>
              </a:ext>
            </a:extLst>
          </p:cNvPr>
          <p:cNvSpPr>
            <a:spLocks noGrp="1"/>
          </p:cNvSpPr>
          <p:nvPr>
            <p:ph type="dt" sz="half" idx="10"/>
          </p:nvPr>
        </p:nvSpPr>
        <p:spPr/>
        <p:txBody>
          <a:bodyPr/>
          <a:lstStyle/>
          <a:p>
            <a:fld id="{2288A211-A189-42A2-8EE8-F7BE2AC68FFD}" type="datetime1">
              <a:rPr lang="en-US" smtClean="0"/>
              <a:t>4/9/2024</a:t>
            </a:fld>
            <a:endParaRPr lang="en-US"/>
          </a:p>
        </p:txBody>
      </p:sp>
      <p:sp>
        <p:nvSpPr>
          <p:cNvPr id="8" name="Footer Placeholder 7">
            <a:extLst>
              <a:ext uri="{FF2B5EF4-FFF2-40B4-BE49-F238E27FC236}">
                <a16:creationId xmlns:a16="http://schemas.microsoft.com/office/drawing/2014/main" id="{1B452BE6-26D3-EA60-5E11-8C99A0BE25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9B5C68-79FC-6B1A-138D-B8569A406426}"/>
              </a:ext>
            </a:extLst>
          </p:cNvPr>
          <p:cNvSpPr>
            <a:spLocks noGrp="1"/>
          </p:cNvSpPr>
          <p:nvPr>
            <p:ph type="sldNum" sz="quarter" idx="12"/>
          </p:nvPr>
        </p:nvSpPr>
        <p:spPr/>
        <p:txBody>
          <a:bodyPr/>
          <a:lstStyle/>
          <a:p>
            <a:fld id="{316D4A1F-3C96-46BA-87A3-1D244F03D141}" type="slidenum">
              <a:rPr lang="en-US" smtClean="0"/>
              <a:t>‹#›</a:t>
            </a:fld>
            <a:endParaRPr lang="en-US"/>
          </a:p>
        </p:txBody>
      </p:sp>
    </p:spTree>
    <p:extLst>
      <p:ext uri="{BB962C8B-B14F-4D97-AF65-F5344CB8AC3E}">
        <p14:creationId xmlns:p14="http://schemas.microsoft.com/office/powerpoint/2010/main" val="4206105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48DE7-8E10-3425-4FCA-6FC2979883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746455-A251-8D86-9055-1E6070EDD0E4}"/>
              </a:ext>
            </a:extLst>
          </p:cNvPr>
          <p:cNvSpPr>
            <a:spLocks noGrp="1"/>
          </p:cNvSpPr>
          <p:nvPr>
            <p:ph type="dt" sz="half" idx="10"/>
          </p:nvPr>
        </p:nvSpPr>
        <p:spPr/>
        <p:txBody>
          <a:bodyPr/>
          <a:lstStyle/>
          <a:p>
            <a:fld id="{1176CC6A-C4B3-4C30-9988-32E261481151}" type="datetime1">
              <a:rPr lang="en-US" smtClean="0"/>
              <a:t>4/9/2024</a:t>
            </a:fld>
            <a:endParaRPr lang="en-US"/>
          </a:p>
        </p:txBody>
      </p:sp>
      <p:sp>
        <p:nvSpPr>
          <p:cNvPr id="4" name="Footer Placeholder 3">
            <a:extLst>
              <a:ext uri="{FF2B5EF4-FFF2-40B4-BE49-F238E27FC236}">
                <a16:creationId xmlns:a16="http://schemas.microsoft.com/office/drawing/2014/main" id="{F6CF949A-022D-A695-37C7-6E3B20EB77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1EE353-F2FB-1183-4F25-54636C829C05}"/>
              </a:ext>
            </a:extLst>
          </p:cNvPr>
          <p:cNvSpPr>
            <a:spLocks noGrp="1"/>
          </p:cNvSpPr>
          <p:nvPr>
            <p:ph type="sldNum" sz="quarter" idx="12"/>
          </p:nvPr>
        </p:nvSpPr>
        <p:spPr/>
        <p:txBody>
          <a:bodyPr/>
          <a:lstStyle/>
          <a:p>
            <a:fld id="{316D4A1F-3C96-46BA-87A3-1D244F03D141}" type="slidenum">
              <a:rPr lang="en-US" smtClean="0"/>
              <a:t>‹#›</a:t>
            </a:fld>
            <a:endParaRPr lang="en-US"/>
          </a:p>
        </p:txBody>
      </p:sp>
    </p:spTree>
    <p:extLst>
      <p:ext uri="{BB962C8B-B14F-4D97-AF65-F5344CB8AC3E}">
        <p14:creationId xmlns:p14="http://schemas.microsoft.com/office/powerpoint/2010/main" val="1543934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B1D386-2AB1-CA2A-45B9-2AE2B736D4C5}"/>
              </a:ext>
            </a:extLst>
          </p:cNvPr>
          <p:cNvSpPr>
            <a:spLocks noGrp="1"/>
          </p:cNvSpPr>
          <p:nvPr>
            <p:ph type="dt" sz="half" idx="10"/>
          </p:nvPr>
        </p:nvSpPr>
        <p:spPr/>
        <p:txBody>
          <a:bodyPr/>
          <a:lstStyle/>
          <a:p>
            <a:fld id="{A042B535-787C-4BA2-A14E-B11B84A5302E}" type="datetime1">
              <a:rPr lang="en-US" smtClean="0"/>
              <a:t>4/9/2024</a:t>
            </a:fld>
            <a:endParaRPr lang="en-US"/>
          </a:p>
        </p:txBody>
      </p:sp>
      <p:sp>
        <p:nvSpPr>
          <p:cNvPr id="3" name="Footer Placeholder 2">
            <a:extLst>
              <a:ext uri="{FF2B5EF4-FFF2-40B4-BE49-F238E27FC236}">
                <a16:creationId xmlns:a16="http://schemas.microsoft.com/office/drawing/2014/main" id="{07A08FBB-9089-C278-7180-F764365B26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4FA40F-67B7-0754-BC41-8572DE60C753}"/>
              </a:ext>
            </a:extLst>
          </p:cNvPr>
          <p:cNvSpPr>
            <a:spLocks noGrp="1"/>
          </p:cNvSpPr>
          <p:nvPr>
            <p:ph type="sldNum" sz="quarter" idx="12"/>
          </p:nvPr>
        </p:nvSpPr>
        <p:spPr/>
        <p:txBody>
          <a:bodyPr/>
          <a:lstStyle/>
          <a:p>
            <a:fld id="{316D4A1F-3C96-46BA-87A3-1D244F03D141}" type="slidenum">
              <a:rPr lang="en-US" smtClean="0"/>
              <a:t>‹#›</a:t>
            </a:fld>
            <a:endParaRPr lang="en-US"/>
          </a:p>
        </p:txBody>
      </p:sp>
    </p:spTree>
    <p:extLst>
      <p:ext uri="{BB962C8B-B14F-4D97-AF65-F5344CB8AC3E}">
        <p14:creationId xmlns:p14="http://schemas.microsoft.com/office/powerpoint/2010/main" val="1536759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F178C-53FB-EEA0-27D3-CE499F1B14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609FD3-368E-167E-53A9-29B17647D5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DA1E4A-53F9-E60E-44EE-670F1EE05A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6D9AC5-2FB3-1020-E803-519D1EBF752F}"/>
              </a:ext>
            </a:extLst>
          </p:cNvPr>
          <p:cNvSpPr>
            <a:spLocks noGrp="1"/>
          </p:cNvSpPr>
          <p:nvPr>
            <p:ph type="dt" sz="half" idx="10"/>
          </p:nvPr>
        </p:nvSpPr>
        <p:spPr/>
        <p:txBody>
          <a:bodyPr/>
          <a:lstStyle/>
          <a:p>
            <a:fld id="{6508158F-A0B5-42BD-81BE-B399EF913192}" type="datetime1">
              <a:rPr lang="en-US" smtClean="0"/>
              <a:t>4/9/2024</a:t>
            </a:fld>
            <a:endParaRPr lang="en-US"/>
          </a:p>
        </p:txBody>
      </p:sp>
      <p:sp>
        <p:nvSpPr>
          <p:cNvPr id="6" name="Footer Placeholder 5">
            <a:extLst>
              <a:ext uri="{FF2B5EF4-FFF2-40B4-BE49-F238E27FC236}">
                <a16:creationId xmlns:a16="http://schemas.microsoft.com/office/drawing/2014/main" id="{B5E3610C-EC8D-8D4D-2392-E761970A2A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1E87D4-E23D-C352-998B-050AA05ECAAD}"/>
              </a:ext>
            </a:extLst>
          </p:cNvPr>
          <p:cNvSpPr>
            <a:spLocks noGrp="1"/>
          </p:cNvSpPr>
          <p:nvPr>
            <p:ph type="sldNum" sz="quarter" idx="12"/>
          </p:nvPr>
        </p:nvSpPr>
        <p:spPr/>
        <p:txBody>
          <a:bodyPr/>
          <a:lstStyle/>
          <a:p>
            <a:fld id="{316D4A1F-3C96-46BA-87A3-1D244F03D141}" type="slidenum">
              <a:rPr lang="en-US" smtClean="0"/>
              <a:t>‹#›</a:t>
            </a:fld>
            <a:endParaRPr lang="en-US"/>
          </a:p>
        </p:txBody>
      </p:sp>
    </p:spTree>
    <p:extLst>
      <p:ext uri="{BB962C8B-B14F-4D97-AF65-F5344CB8AC3E}">
        <p14:creationId xmlns:p14="http://schemas.microsoft.com/office/powerpoint/2010/main" val="3851894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58409-3BFA-D29D-C41F-F5784B456E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C0FBF4-1504-0685-9B45-8FB73F8699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1B9F26-CBE4-EDEC-F92A-58D412EAE0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FE4F4B-309C-1B6D-E5CB-E0FEE1951BBC}"/>
              </a:ext>
            </a:extLst>
          </p:cNvPr>
          <p:cNvSpPr>
            <a:spLocks noGrp="1"/>
          </p:cNvSpPr>
          <p:nvPr>
            <p:ph type="dt" sz="half" idx="10"/>
          </p:nvPr>
        </p:nvSpPr>
        <p:spPr/>
        <p:txBody>
          <a:bodyPr/>
          <a:lstStyle/>
          <a:p>
            <a:fld id="{590637FF-FBF2-42BF-91A4-F7FD617A527C}" type="datetime1">
              <a:rPr lang="en-US" smtClean="0"/>
              <a:t>4/9/2024</a:t>
            </a:fld>
            <a:endParaRPr lang="en-US"/>
          </a:p>
        </p:txBody>
      </p:sp>
      <p:sp>
        <p:nvSpPr>
          <p:cNvPr id="6" name="Footer Placeholder 5">
            <a:extLst>
              <a:ext uri="{FF2B5EF4-FFF2-40B4-BE49-F238E27FC236}">
                <a16:creationId xmlns:a16="http://schemas.microsoft.com/office/drawing/2014/main" id="{7C1AF484-F4E2-9E81-3C07-AA6D6068DA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578DA6-A081-983F-EB62-470ECCEC1E5C}"/>
              </a:ext>
            </a:extLst>
          </p:cNvPr>
          <p:cNvSpPr>
            <a:spLocks noGrp="1"/>
          </p:cNvSpPr>
          <p:nvPr>
            <p:ph type="sldNum" sz="quarter" idx="12"/>
          </p:nvPr>
        </p:nvSpPr>
        <p:spPr/>
        <p:txBody>
          <a:bodyPr/>
          <a:lstStyle/>
          <a:p>
            <a:fld id="{316D4A1F-3C96-46BA-87A3-1D244F03D141}" type="slidenum">
              <a:rPr lang="en-US" smtClean="0"/>
              <a:t>‹#›</a:t>
            </a:fld>
            <a:endParaRPr lang="en-US"/>
          </a:p>
        </p:txBody>
      </p:sp>
    </p:spTree>
    <p:extLst>
      <p:ext uri="{BB962C8B-B14F-4D97-AF65-F5344CB8AC3E}">
        <p14:creationId xmlns:p14="http://schemas.microsoft.com/office/powerpoint/2010/main" val="3612165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85CFF0-7269-B6DD-07A2-2D6099E9C2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976BBC-B272-5C32-04C6-0BB2B43D77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EBA94A-4DCF-1CE3-C32C-23096C64FB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1394DE-4E80-4D1F-96CC-E21335365E89}" type="datetime1">
              <a:rPr lang="en-US" smtClean="0"/>
              <a:t>4/9/2024</a:t>
            </a:fld>
            <a:endParaRPr lang="en-US"/>
          </a:p>
        </p:txBody>
      </p:sp>
      <p:sp>
        <p:nvSpPr>
          <p:cNvPr id="5" name="Footer Placeholder 4">
            <a:extLst>
              <a:ext uri="{FF2B5EF4-FFF2-40B4-BE49-F238E27FC236}">
                <a16:creationId xmlns:a16="http://schemas.microsoft.com/office/drawing/2014/main" id="{A9FD31B9-C0B0-CD43-F860-8A3FEF89EA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13769A-0D50-9F5E-747D-5E9CD10544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6D4A1F-3C96-46BA-87A3-1D244F03D141}" type="slidenum">
              <a:rPr lang="en-US" smtClean="0"/>
              <a:t>‹#›</a:t>
            </a:fld>
            <a:endParaRPr lang="en-US"/>
          </a:p>
        </p:txBody>
      </p:sp>
    </p:spTree>
    <p:extLst>
      <p:ext uri="{BB962C8B-B14F-4D97-AF65-F5344CB8AC3E}">
        <p14:creationId xmlns:p14="http://schemas.microsoft.com/office/powerpoint/2010/main" val="28700555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6.jpe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2.png"/><Relationship Id="rId9"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23FF648-4F3E-0EBA-C051-C252234536D5}"/>
              </a:ext>
            </a:extLst>
          </p:cNvPr>
          <p:cNvPicPr>
            <a:picLocks noChangeAspect="1"/>
          </p:cNvPicPr>
          <p:nvPr/>
        </p:nvPicPr>
        <p:blipFill>
          <a:blip r:embed="rId2">
            <a:extLst>
              <a:ext uri="{28A0092B-C50C-407E-A947-70E740481C1C}">
                <a14:useLocalDpi xmlns:a14="http://schemas.microsoft.com/office/drawing/2010/main" val="0"/>
              </a:ext>
            </a:extLst>
          </a:blip>
          <a:srcRect t="12647" b="12647"/>
          <a:stretch/>
        </p:blipFill>
        <p:spPr>
          <a:xfrm>
            <a:off x="-3047"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4AB251-9798-C2C8-9A74-F393944D4612}"/>
              </a:ext>
            </a:extLst>
          </p:cNvPr>
          <p:cNvSpPr>
            <a:spLocks noGrp="1"/>
          </p:cNvSpPr>
          <p:nvPr>
            <p:ph type="ctrTitle"/>
          </p:nvPr>
        </p:nvSpPr>
        <p:spPr>
          <a:xfrm>
            <a:off x="1100051" y="-66200"/>
            <a:ext cx="10376452" cy="3919331"/>
          </a:xfrm>
          <a:effectLst>
            <a:outerShdw blurRad="50800" dist="38100" dir="2700000" algn="tl" rotWithShape="0">
              <a:prstClr val="black">
                <a:alpha val="40000"/>
              </a:prstClr>
            </a:outerShdw>
          </a:effectLst>
        </p:spPr>
        <p:txBody>
          <a:bodyPr>
            <a:normAutofit/>
          </a:bodyPr>
          <a:lstStyle/>
          <a:p>
            <a:r>
              <a:rPr lang="en-US" sz="5200" b="1" dirty="0">
                <a:ln w="22225">
                  <a:solidFill>
                    <a:schemeClr val="tx1"/>
                  </a:solidFill>
                  <a:miter lim="800000"/>
                </a:ln>
                <a:solidFill>
                  <a:srgbClr val="FFFFFF"/>
                </a:solidFill>
                <a:latin typeface="+mn-lt"/>
              </a:rPr>
              <a:t>Perovskite Solar Cells in Space</a:t>
            </a:r>
          </a:p>
        </p:txBody>
      </p:sp>
      <p:sp>
        <p:nvSpPr>
          <p:cNvPr id="3" name="Subtitle 2">
            <a:extLst>
              <a:ext uri="{FF2B5EF4-FFF2-40B4-BE49-F238E27FC236}">
                <a16:creationId xmlns:a16="http://schemas.microsoft.com/office/drawing/2014/main" id="{68F4D9DD-AC77-833B-5CD5-B43C00F7DF80}"/>
              </a:ext>
            </a:extLst>
          </p:cNvPr>
          <p:cNvSpPr>
            <a:spLocks noGrp="1"/>
          </p:cNvSpPr>
          <p:nvPr>
            <p:ph type="subTitle" idx="1"/>
          </p:nvPr>
        </p:nvSpPr>
        <p:spPr>
          <a:xfrm>
            <a:off x="1100051" y="5762536"/>
            <a:ext cx="10058400" cy="547255"/>
          </a:xfrm>
          <a:effectLst>
            <a:outerShdw blurRad="50800" dist="38100" dir="2700000" algn="tl" rotWithShape="0">
              <a:prstClr val="black">
                <a:alpha val="40000"/>
              </a:prstClr>
            </a:outerShdw>
          </a:effectLst>
        </p:spPr>
        <p:txBody>
          <a:bodyPr>
            <a:normAutofit fontScale="85000" lnSpcReduction="10000"/>
          </a:bodyPr>
          <a:lstStyle/>
          <a:p>
            <a:r>
              <a:rPr lang="en-US" dirty="0">
                <a:solidFill>
                  <a:srgbClr val="FFFFFF"/>
                </a:solidFill>
              </a:rPr>
              <a:t>Erin Burgard, Rolston Lab, Arizona Space Grant Statewide Student Research Symposium 2024</a:t>
            </a:r>
          </a:p>
        </p:txBody>
      </p:sp>
      <p:pic>
        <p:nvPicPr>
          <p:cNvPr id="5" name="Picture 4">
            <a:extLst>
              <a:ext uri="{FF2B5EF4-FFF2-40B4-BE49-F238E27FC236}">
                <a16:creationId xmlns:a16="http://schemas.microsoft.com/office/drawing/2014/main" id="{C20C34B1-8875-4D7A-E585-3F0700E4DC6C}"/>
              </a:ext>
            </a:extLst>
          </p:cNvPr>
          <p:cNvPicPr>
            <a:picLocks noChangeAspect="1"/>
          </p:cNvPicPr>
          <p:nvPr/>
        </p:nvPicPr>
        <p:blipFill>
          <a:blip r:embed="rId3"/>
          <a:stretch>
            <a:fillRect/>
          </a:stretch>
        </p:blipFill>
        <p:spPr>
          <a:xfrm>
            <a:off x="48359" y="6036164"/>
            <a:ext cx="1461042" cy="821836"/>
          </a:xfrm>
          <a:prstGeom prst="rect">
            <a:avLst/>
          </a:prstGeom>
        </p:spPr>
      </p:pic>
    </p:spTree>
    <p:extLst>
      <p:ext uri="{BB962C8B-B14F-4D97-AF65-F5344CB8AC3E}">
        <p14:creationId xmlns:p14="http://schemas.microsoft.com/office/powerpoint/2010/main" val="1060429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5">
            <a:extLst>
              <a:ext uri="{FF2B5EF4-FFF2-40B4-BE49-F238E27FC236}">
                <a16:creationId xmlns:a16="http://schemas.microsoft.com/office/drawing/2014/main" id="{5D11FD0E-2D27-4A5A-949D-222E61ECB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1BC8109F-B452-45EE-8BB3-65433C039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68F5A02C-4B4A-239B-198F-E74336AFC508}"/>
              </a:ext>
            </a:extLst>
          </p:cNvPr>
          <p:cNvSpPr txBox="1"/>
          <p:nvPr/>
        </p:nvSpPr>
        <p:spPr>
          <a:xfrm>
            <a:off x="591700" y="320923"/>
            <a:ext cx="5362576" cy="18923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dirty="0">
                <a:solidFill>
                  <a:schemeClr val="tx1"/>
                </a:solidFill>
                <a:latin typeface="+mj-lt"/>
                <a:ea typeface="+mj-ea"/>
                <a:cs typeface="+mj-cs"/>
              </a:rPr>
              <a:t>CONCLUSIONS:</a:t>
            </a:r>
          </a:p>
          <a:p>
            <a:pPr>
              <a:lnSpc>
                <a:spcPct val="90000"/>
              </a:lnSpc>
              <a:spcBef>
                <a:spcPct val="0"/>
              </a:spcBef>
              <a:spcAft>
                <a:spcPts val="600"/>
              </a:spcAft>
            </a:pPr>
            <a:endParaRPr lang="en-US" sz="4400" kern="1200" dirty="0">
              <a:solidFill>
                <a:schemeClr val="tx1"/>
              </a:solidFill>
              <a:latin typeface="+mj-lt"/>
              <a:ea typeface="+mj-ea"/>
              <a:cs typeface="+mj-cs"/>
            </a:endParaRPr>
          </a:p>
        </p:txBody>
      </p:sp>
      <p:sp>
        <p:nvSpPr>
          <p:cNvPr id="2" name="Slide Number Placeholder 1">
            <a:extLst>
              <a:ext uri="{FF2B5EF4-FFF2-40B4-BE49-F238E27FC236}">
                <a16:creationId xmlns:a16="http://schemas.microsoft.com/office/drawing/2014/main" id="{8C8E2037-BC87-B0D4-7229-31114496433A}"/>
              </a:ext>
            </a:extLst>
          </p:cNvPr>
          <p:cNvSpPr>
            <a:spLocks noGrp="1"/>
          </p:cNvSpPr>
          <p:nvPr>
            <p:ph type="sldNum" sz="quarter" idx="12"/>
          </p:nvPr>
        </p:nvSpPr>
        <p:spPr>
          <a:xfrm>
            <a:off x="8461844" y="5769052"/>
            <a:ext cx="2230602" cy="296897"/>
          </a:xfrm>
        </p:spPr>
        <p:txBody>
          <a:bodyPr/>
          <a:lstStyle/>
          <a:p>
            <a:pPr defTabSz="740664">
              <a:spcAft>
                <a:spcPts val="600"/>
              </a:spcAft>
            </a:pPr>
            <a:fld id="{316D4A1F-3C96-46BA-87A3-1D244F03D141}" type="slidenum">
              <a:rPr lang="en-US" sz="972" kern="1200">
                <a:solidFill>
                  <a:schemeClr val="tx1">
                    <a:tint val="75000"/>
                  </a:schemeClr>
                </a:solidFill>
                <a:latin typeface="+mn-lt"/>
                <a:ea typeface="+mn-ea"/>
                <a:cs typeface="+mn-cs"/>
              </a:rPr>
              <a:pPr defTabSz="740664">
                <a:spcAft>
                  <a:spcPts val="600"/>
                </a:spcAft>
              </a:pPr>
              <a:t>10</a:t>
            </a:fld>
            <a:endParaRPr lang="en-US"/>
          </a:p>
        </p:txBody>
      </p:sp>
      <p:pic>
        <p:nvPicPr>
          <p:cNvPr id="3" name="Picture 2" descr="Logo&#10;&#10;Description automatically generated">
            <a:extLst>
              <a:ext uri="{FF2B5EF4-FFF2-40B4-BE49-F238E27FC236}">
                <a16:creationId xmlns:a16="http://schemas.microsoft.com/office/drawing/2014/main" id="{DDCE29FD-B30C-BA26-6CA2-8D1D10494528}"/>
              </a:ext>
            </a:extLst>
          </p:cNvPr>
          <p:cNvPicPr>
            <a:picLocks noChangeAspect="1"/>
          </p:cNvPicPr>
          <p:nvPr/>
        </p:nvPicPr>
        <p:blipFill>
          <a:blip r:embed="rId3"/>
          <a:stretch>
            <a:fillRect/>
          </a:stretch>
        </p:blipFill>
        <p:spPr>
          <a:xfrm>
            <a:off x="51282" y="6065949"/>
            <a:ext cx="1188030" cy="668267"/>
          </a:xfrm>
          <a:prstGeom prst="rect">
            <a:avLst/>
          </a:prstGeom>
        </p:spPr>
      </p:pic>
      <p:sp>
        <p:nvSpPr>
          <p:cNvPr id="5" name="Rectangle: Rounded Corners 4">
            <a:extLst>
              <a:ext uri="{FF2B5EF4-FFF2-40B4-BE49-F238E27FC236}">
                <a16:creationId xmlns:a16="http://schemas.microsoft.com/office/drawing/2014/main" id="{83FC22D4-E07B-1B78-F203-25171781E1DA}"/>
              </a:ext>
            </a:extLst>
          </p:cNvPr>
          <p:cNvSpPr/>
          <p:nvPr/>
        </p:nvSpPr>
        <p:spPr>
          <a:xfrm>
            <a:off x="1613693" y="1630521"/>
            <a:ext cx="2517581" cy="4166234"/>
          </a:xfrm>
          <a:prstGeom prst="roundRect">
            <a:avLst/>
          </a:prstGeom>
          <a:solidFill>
            <a:srgbClr val="9013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0664">
              <a:spcAft>
                <a:spcPts val="600"/>
              </a:spcAft>
            </a:pPr>
            <a:r>
              <a:rPr lang="en-US" sz="2000" kern="1200" dirty="0">
                <a:solidFill>
                  <a:schemeClr val="lt1"/>
                </a:solidFill>
                <a:latin typeface="+mn-lt"/>
                <a:ea typeface="+mn-ea"/>
                <a:cs typeface="+mn-cs"/>
              </a:rPr>
              <a:t> Low pressure on perovskite solar cells induces stability and decreases degradation</a:t>
            </a:r>
            <a:endParaRPr lang="en-US" sz="2000" dirty="0"/>
          </a:p>
        </p:txBody>
      </p:sp>
      <p:sp>
        <p:nvSpPr>
          <p:cNvPr id="10" name="Rectangle: Rounded Corners 9">
            <a:extLst>
              <a:ext uri="{FF2B5EF4-FFF2-40B4-BE49-F238E27FC236}">
                <a16:creationId xmlns:a16="http://schemas.microsoft.com/office/drawing/2014/main" id="{364EEDDF-760F-6DA0-2B32-D3E43308D6C2}"/>
              </a:ext>
            </a:extLst>
          </p:cNvPr>
          <p:cNvSpPr/>
          <p:nvPr/>
        </p:nvSpPr>
        <p:spPr>
          <a:xfrm>
            <a:off x="4842424" y="1630521"/>
            <a:ext cx="2517581" cy="4138531"/>
          </a:xfrm>
          <a:prstGeom prst="roundRect">
            <a:avLst/>
          </a:prstGeom>
          <a:solidFill>
            <a:srgbClr val="9013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40664">
              <a:spcAft>
                <a:spcPts val="600"/>
              </a:spcAft>
            </a:pPr>
            <a:endParaRPr lang="en-US" sz="1458" dirty="0"/>
          </a:p>
          <a:p>
            <a:pPr algn="ctr" defTabSz="740664">
              <a:spcAft>
                <a:spcPts val="600"/>
              </a:spcAft>
            </a:pPr>
            <a:r>
              <a:rPr lang="en-US" sz="2000" kern="1200" dirty="0">
                <a:solidFill>
                  <a:schemeClr val="lt1"/>
                </a:solidFill>
                <a:latin typeface="+mn-lt"/>
                <a:ea typeface="+mn-ea"/>
                <a:cs typeface="+mn-cs"/>
              </a:rPr>
              <a:t>This low pressure may be achieved by weighted epoxy encapsulation</a:t>
            </a:r>
            <a:endParaRPr lang="en-US" sz="2000" dirty="0"/>
          </a:p>
          <a:p>
            <a:pPr defTabSz="740664">
              <a:spcAft>
                <a:spcPts val="600"/>
              </a:spcAft>
            </a:pPr>
            <a:endParaRPr lang="en-US" dirty="0"/>
          </a:p>
        </p:txBody>
      </p:sp>
      <p:sp>
        <p:nvSpPr>
          <p:cNvPr id="11" name="Rectangle: Rounded Corners 10">
            <a:extLst>
              <a:ext uri="{FF2B5EF4-FFF2-40B4-BE49-F238E27FC236}">
                <a16:creationId xmlns:a16="http://schemas.microsoft.com/office/drawing/2014/main" id="{F7C7C244-2D97-47B7-69EB-65147933907A}"/>
              </a:ext>
            </a:extLst>
          </p:cNvPr>
          <p:cNvSpPr/>
          <p:nvPr/>
        </p:nvSpPr>
        <p:spPr>
          <a:xfrm>
            <a:off x="8060726" y="1616668"/>
            <a:ext cx="2517581" cy="4166235"/>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0664">
              <a:spcAft>
                <a:spcPts val="600"/>
              </a:spcAft>
            </a:pPr>
            <a:r>
              <a:rPr lang="en-US" sz="2800" b="1" u="sng" kern="1200" dirty="0">
                <a:solidFill>
                  <a:schemeClr val="lt1"/>
                </a:solidFill>
                <a:latin typeface="+mn-lt"/>
                <a:ea typeface="+mn-ea"/>
                <a:cs typeface="+mn-cs"/>
              </a:rPr>
              <a:t>Future Work</a:t>
            </a:r>
          </a:p>
          <a:p>
            <a:pPr marL="342900" indent="-342900" algn="ctr" defTabSz="740664">
              <a:spcAft>
                <a:spcPts val="600"/>
              </a:spcAft>
              <a:buFont typeface="Arial" panose="020B0604020202020204" pitchFamily="34" charset="0"/>
              <a:buChar char="•"/>
            </a:pPr>
            <a:r>
              <a:rPr lang="en-US" sz="2000" kern="1200" dirty="0">
                <a:solidFill>
                  <a:schemeClr val="lt1"/>
                </a:solidFill>
                <a:latin typeface="+mn-lt"/>
                <a:ea typeface="+mn-ea"/>
                <a:cs typeface="+mn-cs"/>
              </a:rPr>
              <a:t>Investigating flexible substrates</a:t>
            </a:r>
          </a:p>
          <a:p>
            <a:pPr marL="342900" indent="-342900" algn="ctr" defTabSz="740664">
              <a:spcAft>
                <a:spcPts val="600"/>
              </a:spcAft>
              <a:buFont typeface="Arial" panose="020B0604020202020204" pitchFamily="34" charset="0"/>
              <a:buChar char="•"/>
            </a:pPr>
            <a:endParaRPr lang="en-US" sz="2000" kern="1200" dirty="0">
              <a:solidFill>
                <a:schemeClr val="lt1"/>
              </a:solidFill>
              <a:latin typeface="+mn-lt"/>
              <a:ea typeface="+mn-ea"/>
              <a:cs typeface="+mn-cs"/>
            </a:endParaRPr>
          </a:p>
          <a:p>
            <a:pPr marL="342900" indent="-342900" algn="ctr" defTabSz="740664">
              <a:spcAft>
                <a:spcPts val="600"/>
              </a:spcAft>
              <a:buFont typeface="Arial" panose="020B0604020202020204" pitchFamily="34" charset="0"/>
              <a:buChar char="•"/>
            </a:pPr>
            <a:r>
              <a:rPr lang="en-US" sz="2000" dirty="0"/>
              <a:t>Repeat trials</a:t>
            </a:r>
          </a:p>
          <a:p>
            <a:pPr marL="342900" indent="-342900" algn="ctr" defTabSz="740664">
              <a:spcAft>
                <a:spcPts val="600"/>
              </a:spcAft>
              <a:buFont typeface="Arial" panose="020B0604020202020204" pitchFamily="34" charset="0"/>
              <a:buChar char="•"/>
            </a:pPr>
            <a:endParaRPr lang="en-US" sz="2000" dirty="0"/>
          </a:p>
          <a:p>
            <a:pPr marL="342900" indent="-342900" algn="ctr" defTabSz="740664">
              <a:spcAft>
                <a:spcPts val="600"/>
              </a:spcAft>
              <a:buFont typeface="Arial" panose="020B0604020202020204" pitchFamily="34" charset="0"/>
              <a:buChar char="•"/>
            </a:pPr>
            <a:r>
              <a:rPr lang="en-US" sz="2000" dirty="0"/>
              <a:t>Publishing results</a:t>
            </a:r>
            <a:endParaRPr lang="en-US" sz="2000" kern="1200" dirty="0">
              <a:solidFill>
                <a:schemeClr val="lt1"/>
              </a:solidFill>
              <a:latin typeface="+mn-lt"/>
              <a:ea typeface="+mn-ea"/>
              <a:cs typeface="+mn-cs"/>
            </a:endParaRPr>
          </a:p>
          <a:p>
            <a:pPr defTabSz="740664">
              <a:spcAft>
                <a:spcPts val="600"/>
              </a:spcAft>
            </a:pPr>
            <a:endParaRPr lang="en-US" sz="1458" kern="1200" dirty="0">
              <a:solidFill>
                <a:schemeClr val="lt1"/>
              </a:solidFill>
              <a:latin typeface="+mn-lt"/>
              <a:ea typeface="+mn-ea"/>
              <a:cs typeface="+mn-cs"/>
            </a:endParaRPr>
          </a:p>
        </p:txBody>
      </p:sp>
    </p:spTree>
    <p:extLst>
      <p:ext uri="{BB962C8B-B14F-4D97-AF65-F5344CB8AC3E}">
        <p14:creationId xmlns:p14="http://schemas.microsoft.com/office/powerpoint/2010/main" val="4208477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A1A22DB-A91D-51CA-F07B-321E4A169381}"/>
              </a:ext>
            </a:extLst>
          </p:cNvPr>
          <p:cNvPicPr>
            <a:picLocks noChangeAspect="1"/>
          </p:cNvPicPr>
          <p:nvPr/>
        </p:nvPicPr>
        <p:blipFill rotWithShape="1">
          <a:blip r:embed="rId2"/>
          <a:srcRect t="8026" r="2210" b="9583"/>
          <a:stretch/>
        </p:blipFill>
        <p:spPr>
          <a:xfrm>
            <a:off x="20" y="1282"/>
            <a:ext cx="12191980" cy="6856718"/>
          </a:xfrm>
          <a:prstGeom prst="rect">
            <a:avLst/>
          </a:prstGeom>
        </p:spPr>
      </p:pic>
      <p:sp>
        <p:nvSpPr>
          <p:cNvPr id="2" name="Slide Number Placeholder 1">
            <a:extLst>
              <a:ext uri="{FF2B5EF4-FFF2-40B4-BE49-F238E27FC236}">
                <a16:creationId xmlns:a16="http://schemas.microsoft.com/office/drawing/2014/main" id="{ADDEA2B3-3FA9-C633-7D92-96DB56EE5E7B}"/>
              </a:ext>
            </a:extLst>
          </p:cNvPr>
          <p:cNvSpPr>
            <a:spLocks noGrp="1"/>
          </p:cNvSpPr>
          <p:nvPr>
            <p:ph type="sldNum" sz="quarter" idx="12"/>
          </p:nvPr>
        </p:nvSpPr>
        <p:spPr>
          <a:xfrm>
            <a:off x="8610600" y="6356350"/>
            <a:ext cx="2743200" cy="365125"/>
          </a:xfrm>
        </p:spPr>
        <p:txBody>
          <a:bodyPr>
            <a:normAutofit/>
          </a:bodyPr>
          <a:lstStyle/>
          <a:p>
            <a:pPr>
              <a:spcAft>
                <a:spcPts val="600"/>
              </a:spcAft>
            </a:pPr>
            <a:fld id="{316D4A1F-3C96-46BA-87A3-1D244F03D141}" type="slidenum">
              <a:rPr lang="en-US">
                <a:solidFill>
                  <a:srgbClr val="FFFFFF"/>
                </a:solidFill>
              </a:rPr>
              <a:pPr>
                <a:spcAft>
                  <a:spcPts val="600"/>
                </a:spcAft>
              </a:pPr>
              <a:t>11</a:t>
            </a:fld>
            <a:endParaRPr lang="en-US">
              <a:solidFill>
                <a:srgbClr val="FFFFFF"/>
              </a:solidFill>
            </a:endParaRPr>
          </a:p>
        </p:txBody>
      </p:sp>
      <p:pic>
        <p:nvPicPr>
          <p:cNvPr id="4" name="Picture 3">
            <a:extLst>
              <a:ext uri="{FF2B5EF4-FFF2-40B4-BE49-F238E27FC236}">
                <a16:creationId xmlns:a16="http://schemas.microsoft.com/office/drawing/2014/main" id="{5642996B-D7B6-C222-2829-3B4E2E612E47}"/>
              </a:ext>
            </a:extLst>
          </p:cNvPr>
          <p:cNvPicPr>
            <a:picLocks noChangeAspect="1"/>
          </p:cNvPicPr>
          <p:nvPr/>
        </p:nvPicPr>
        <p:blipFill>
          <a:blip r:embed="rId3"/>
          <a:stretch>
            <a:fillRect/>
          </a:stretch>
        </p:blipFill>
        <p:spPr>
          <a:xfrm>
            <a:off x="48359" y="6036164"/>
            <a:ext cx="1461042" cy="821836"/>
          </a:xfrm>
          <a:prstGeom prst="rect">
            <a:avLst/>
          </a:prstGeom>
        </p:spPr>
      </p:pic>
      <p:pic>
        <p:nvPicPr>
          <p:cNvPr id="9" name="Graphic 8" descr="Crown outline">
            <a:extLst>
              <a:ext uri="{FF2B5EF4-FFF2-40B4-BE49-F238E27FC236}">
                <a16:creationId xmlns:a16="http://schemas.microsoft.com/office/drawing/2014/main" id="{DDFB52CD-5E3F-864E-6313-C9CAEE305E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9765044">
            <a:off x="1790368" y="3965712"/>
            <a:ext cx="914400" cy="914400"/>
          </a:xfrm>
          <a:prstGeom prst="rect">
            <a:avLst/>
          </a:prstGeom>
        </p:spPr>
      </p:pic>
    </p:spTree>
    <p:extLst>
      <p:ext uri="{BB962C8B-B14F-4D97-AF65-F5344CB8AC3E}">
        <p14:creationId xmlns:p14="http://schemas.microsoft.com/office/powerpoint/2010/main" val="233470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6B7187-07A5-DEE8-F989-1A6FFB1E0C07}"/>
              </a:ext>
            </a:extLst>
          </p:cNvPr>
          <p:cNvSpPr>
            <a:spLocks noGrp="1"/>
          </p:cNvSpPr>
          <p:nvPr>
            <p:ph type="sldNum" sz="quarter" idx="12"/>
          </p:nvPr>
        </p:nvSpPr>
        <p:spPr/>
        <p:txBody>
          <a:bodyPr/>
          <a:lstStyle/>
          <a:p>
            <a:fld id="{316D4A1F-3C96-46BA-87A3-1D244F03D141}" type="slidenum">
              <a:rPr lang="en-US" smtClean="0"/>
              <a:t>2</a:t>
            </a:fld>
            <a:endParaRPr lang="en-US"/>
          </a:p>
        </p:txBody>
      </p:sp>
      <p:pic>
        <p:nvPicPr>
          <p:cNvPr id="7170" name="Picture 2" descr="The joy of exclamation marks! | Written language | The Guardian">
            <a:extLst>
              <a:ext uri="{FF2B5EF4-FFF2-40B4-BE49-F238E27FC236}">
                <a16:creationId xmlns:a16="http://schemas.microsoft.com/office/drawing/2014/main" id="{B11D745D-45BA-0CFE-9547-ACDA050015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760" y="2358736"/>
            <a:ext cx="3290455" cy="1974273"/>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Solar Cells">
            <a:extLst>
              <a:ext uri="{FF2B5EF4-FFF2-40B4-BE49-F238E27FC236}">
                <a16:creationId xmlns:a16="http://schemas.microsoft.com/office/drawing/2014/main" id="{73B8EBCD-1A5F-CDF2-4F5C-00D0903514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6906" y="0"/>
            <a:ext cx="41068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2: The production chain for high-purity silicon and its use in... |  Download Scientific Diagram">
            <a:extLst>
              <a:ext uri="{FF2B5EF4-FFF2-40B4-BE49-F238E27FC236}">
                <a16:creationId xmlns:a16="http://schemas.microsoft.com/office/drawing/2014/main" id="{9FCAA94F-59F6-07AA-0A7C-7F7EE92A2BB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90" b="1110"/>
          <a:stretch/>
        </p:blipFill>
        <p:spPr bwMode="auto">
          <a:xfrm>
            <a:off x="6235809" y="598732"/>
            <a:ext cx="5744150" cy="4326557"/>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5F55AD77-816B-F87B-EA11-945A5BFF1165}"/>
              </a:ext>
            </a:extLst>
          </p:cNvPr>
          <p:cNvSpPr/>
          <p:nvPr/>
        </p:nvSpPr>
        <p:spPr>
          <a:xfrm>
            <a:off x="6052957" y="751132"/>
            <a:ext cx="2036618" cy="207125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79669EB2-0B72-24B3-9F7D-6050E78E3615}"/>
              </a:ext>
            </a:extLst>
          </p:cNvPr>
          <p:cNvSpPr txBox="1"/>
          <p:nvPr/>
        </p:nvSpPr>
        <p:spPr>
          <a:xfrm>
            <a:off x="6096000" y="5077689"/>
            <a:ext cx="6407726" cy="1477328"/>
          </a:xfrm>
          <a:prstGeom prst="rect">
            <a:avLst/>
          </a:prstGeom>
          <a:noFill/>
        </p:spPr>
        <p:txBody>
          <a:bodyPr wrap="square">
            <a:spAutoFit/>
          </a:bodyPr>
          <a:lstStyle/>
          <a:p>
            <a:r>
              <a:rPr lang="en-US" i="1" dirty="0">
                <a:solidFill>
                  <a:srgbClr val="000000"/>
                </a:solidFill>
                <a:latin typeface="Arial" panose="020B0604020202020204" pitchFamily="34" charset="0"/>
              </a:rPr>
              <a:t>EXPENSIVE AND HARMFUL SILICON PRODUCTION</a:t>
            </a:r>
            <a:endParaRPr lang="en-US" sz="1800" b="0" i="1" u="none" strike="noStrike" dirty="0">
              <a:solidFill>
                <a:srgbClr val="000000"/>
              </a:solidFill>
              <a:effectLst/>
              <a:latin typeface="Arial" panose="020B0604020202020204" pitchFamily="34" charset="0"/>
            </a:endParaRPr>
          </a:p>
          <a:p>
            <a:pPr marL="285750" indent="-285750">
              <a:buFont typeface="Arial" panose="020B0604020202020204" pitchFamily="34" charset="0"/>
              <a:buChar char="•"/>
            </a:pPr>
            <a:r>
              <a:rPr lang="en-US" sz="1800" b="0" i="0" u="none" strike="noStrike" dirty="0">
                <a:solidFill>
                  <a:srgbClr val="000000"/>
                </a:solidFill>
                <a:effectLst/>
                <a:latin typeface="Arial" panose="020B0604020202020204" pitchFamily="34" charset="0"/>
              </a:rPr>
              <a:t>99.9999% pure silicon</a:t>
            </a:r>
          </a:p>
          <a:p>
            <a:pPr marL="285750" indent="-285750">
              <a:buFont typeface="Arial" panose="020B0604020202020204" pitchFamily="34" charset="0"/>
              <a:buChar char="•"/>
            </a:pPr>
            <a:r>
              <a:rPr lang="en-US" sz="1800" b="0" i="0" u="none" strike="noStrike" dirty="0">
                <a:solidFill>
                  <a:srgbClr val="000000"/>
                </a:solidFill>
                <a:effectLst/>
                <a:latin typeface="Arial" panose="020B0604020202020204" pitchFamily="34" charset="0"/>
              </a:rPr>
              <a:t>2000C</a:t>
            </a:r>
          </a:p>
          <a:p>
            <a:pPr marL="285750" indent="-285750">
              <a:buFont typeface="Arial" panose="020B0604020202020204" pitchFamily="34" charset="0"/>
              <a:buChar char="•"/>
            </a:pPr>
            <a:r>
              <a:rPr lang="en-US" sz="1800" b="0" i="0" u="none" strike="noStrike" dirty="0">
                <a:solidFill>
                  <a:srgbClr val="000000"/>
                </a:solidFill>
                <a:effectLst/>
                <a:latin typeface="Arial" panose="020B0604020202020204" pitchFamily="34" charset="0"/>
              </a:rPr>
              <a:t>Hydrochloric acid </a:t>
            </a:r>
            <a:endParaRPr lang="en-US" dirty="0">
              <a:solidFill>
                <a:srgbClr val="000000"/>
              </a:solidFill>
              <a:latin typeface="Arial" panose="020B0604020202020204" pitchFamily="34" charset="0"/>
            </a:endParaRPr>
          </a:p>
          <a:p>
            <a:pPr marL="285750" indent="-285750">
              <a:buFont typeface="Arial" panose="020B0604020202020204" pitchFamily="34" charset="0"/>
              <a:buChar char="•"/>
            </a:pPr>
            <a:r>
              <a:rPr lang="en-US" sz="1800" b="0" i="0" u="none" strike="noStrike" dirty="0">
                <a:solidFill>
                  <a:srgbClr val="000000"/>
                </a:solidFill>
                <a:effectLst/>
                <a:latin typeface="Arial" panose="020B0604020202020204" pitchFamily="34" charset="0"/>
              </a:rPr>
              <a:t>Costly facility</a:t>
            </a:r>
            <a:endParaRPr lang="en-US" dirty="0"/>
          </a:p>
        </p:txBody>
      </p:sp>
      <p:pic>
        <p:nvPicPr>
          <p:cNvPr id="7" name="Picture 6">
            <a:extLst>
              <a:ext uri="{FF2B5EF4-FFF2-40B4-BE49-F238E27FC236}">
                <a16:creationId xmlns:a16="http://schemas.microsoft.com/office/drawing/2014/main" id="{7B761365-41EE-A849-61C2-6A35D120ACF0}"/>
              </a:ext>
            </a:extLst>
          </p:cNvPr>
          <p:cNvPicPr>
            <a:picLocks noChangeAspect="1"/>
          </p:cNvPicPr>
          <p:nvPr/>
        </p:nvPicPr>
        <p:blipFill>
          <a:blip r:embed="rId6"/>
          <a:stretch>
            <a:fillRect/>
          </a:stretch>
        </p:blipFill>
        <p:spPr>
          <a:xfrm>
            <a:off x="48359" y="6036164"/>
            <a:ext cx="1461042" cy="821836"/>
          </a:xfrm>
          <a:prstGeom prst="rect">
            <a:avLst/>
          </a:prstGeom>
        </p:spPr>
      </p:pic>
    </p:spTree>
    <p:extLst>
      <p:ext uri="{BB962C8B-B14F-4D97-AF65-F5344CB8AC3E}">
        <p14:creationId xmlns:p14="http://schemas.microsoft.com/office/powerpoint/2010/main" val="271584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99C002-0AD4-557C-4D92-C2634C01C46A}"/>
              </a:ext>
            </a:extLst>
          </p:cNvPr>
          <p:cNvSpPr>
            <a:spLocks noGrp="1"/>
          </p:cNvSpPr>
          <p:nvPr>
            <p:ph type="sldNum" sz="quarter" idx="12"/>
          </p:nvPr>
        </p:nvSpPr>
        <p:spPr/>
        <p:txBody>
          <a:bodyPr/>
          <a:lstStyle/>
          <a:p>
            <a:fld id="{316D4A1F-3C96-46BA-87A3-1D244F03D141}" type="slidenum">
              <a:rPr lang="en-US" smtClean="0"/>
              <a:t>3</a:t>
            </a:fld>
            <a:endParaRPr lang="en-US"/>
          </a:p>
        </p:txBody>
      </p:sp>
      <p:pic>
        <p:nvPicPr>
          <p:cNvPr id="5" name="Picture 4">
            <a:extLst>
              <a:ext uri="{FF2B5EF4-FFF2-40B4-BE49-F238E27FC236}">
                <a16:creationId xmlns:a16="http://schemas.microsoft.com/office/drawing/2014/main" id="{E2AB75AE-092D-2349-80AA-58CC208F2890}"/>
              </a:ext>
            </a:extLst>
          </p:cNvPr>
          <p:cNvPicPr>
            <a:picLocks noChangeAspect="1"/>
          </p:cNvPicPr>
          <p:nvPr/>
        </p:nvPicPr>
        <p:blipFill>
          <a:blip r:embed="rId2"/>
          <a:stretch>
            <a:fillRect/>
          </a:stretch>
        </p:blipFill>
        <p:spPr>
          <a:xfrm>
            <a:off x="866692" y="811033"/>
            <a:ext cx="6393635" cy="4897877"/>
          </a:xfrm>
          <a:prstGeom prst="rect">
            <a:avLst/>
          </a:prstGeom>
        </p:spPr>
      </p:pic>
      <p:sp>
        <p:nvSpPr>
          <p:cNvPr id="6" name="TextBox 42">
            <a:extLst>
              <a:ext uri="{FF2B5EF4-FFF2-40B4-BE49-F238E27FC236}">
                <a16:creationId xmlns:a16="http://schemas.microsoft.com/office/drawing/2014/main" id="{1DDEA91B-00C0-5EA2-2E32-4EB956C8FD2A}"/>
              </a:ext>
            </a:extLst>
          </p:cNvPr>
          <p:cNvSpPr txBox="1"/>
          <p:nvPr/>
        </p:nvSpPr>
        <p:spPr>
          <a:xfrm>
            <a:off x="1550499" y="811033"/>
            <a:ext cx="5026020" cy="46166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rtl="0" fontAlgn="base">
              <a:spcBef>
                <a:spcPts val="0"/>
              </a:spcBef>
              <a:spcAft>
                <a:spcPts val="0"/>
              </a:spcAft>
            </a:pPr>
            <a:r>
              <a:rPr lang="en-US" sz="2400" b="1" dirty="0">
                <a:solidFill>
                  <a:srgbClr val="FF0000"/>
                </a:solidFill>
                <a:latin typeface="Helvetica" panose="020B0604020202020204" pitchFamily="34" charset="0"/>
                <a:cs typeface="Helvetica" panose="020B0604020202020204" pitchFamily="34" charset="0"/>
              </a:rPr>
              <a:t>Perovskites</a:t>
            </a:r>
            <a:r>
              <a:rPr lang="en-US" sz="2400" b="1" dirty="0">
                <a:solidFill>
                  <a:srgbClr val="0E0101"/>
                </a:solidFill>
                <a:latin typeface="Helvetica" panose="020B0604020202020204" pitchFamily="34" charset="0"/>
                <a:cs typeface="Helvetica" panose="020B0604020202020204" pitchFamily="34" charset="0"/>
              </a:rPr>
              <a:t> vs. Other Solar Cells</a:t>
            </a:r>
            <a:endParaRPr lang="en-US" sz="2400" dirty="0">
              <a:latin typeface="Helvetica" panose="020B0604020202020204" pitchFamily="34" charset="0"/>
              <a:cs typeface="Helvetica" panose="020B0604020202020204" pitchFamily="34" charset="0"/>
            </a:endParaRPr>
          </a:p>
        </p:txBody>
      </p:sp>
      <p:pic>
        <p:nvPicPr>
          <p:cNvPr id="7" name="Picture 6">
            <a:extLst>
              <a:ext uri="{FF2B5EF4-FFF2-40B4-BE49-F238E27FC236}">
                <a16:creationId xmlns:a16="http://schemas.microsoft.com/office/drawing/2014/main" id="{59AE0022-4D8D-A06C-C98F-FC4AE837D8BE}"/>
              </a:ext>
            </a:extLst>
          </p:cNvPr>
          <p:cNvPicPr>
            <a:picLocks noChangeAspect="1"/>
          </p:cNvPicPr>
          <p:nvPr/>
        </p:nvPicPr>
        <p:blipFill>
          <a:blip r:embed="rId3"/>
          <a:stretch>
            <a:fillRect/>
          </a:stretch>
        </p:blipFill>
        <p:spPr>
          <a:xfrm>
            <a:off x="48359" y="6036164"/>
            <a:ext cx="1461042" cy="821836"/>
          </a:xfrm>
          <a:prstGeom prst="rect">
            <a:avLst/>
          </a:prstGeom>
        </p:spPr>
      </p:pic>
      <p:sp>
        <p:nvSpPr>
          <p:cNvPr id="8" name="TextBox 7">
            <a:extLst>
              <a:ext uri="{FF2B5EF4-FFF2-40B4-BE49-F238E27FC236}">
                <a16:creationId xmlns:a16="http://schemas.microsoft.com/office/drawing/2014/main" id="{E5A2E925-1A08-3B5A-2AFE-1749F5BDC4F3}"/>
              </a:ext>
            </a:extLst>
          </p:cNvPr>
          <p:cNvSpPr txBox="1"/>
          <p:nvPr/>
        </p:nvSpPr>
        <p:spPr>
          <a:xfrm>
            <a:off x="7068710" y="999929"/>
            <a:ext cx="4190338" cy="5262979"/>
          </a:xfrm>
          <a:prstGeom prst="rect">
            <a:avLst/>
          </a:prstGeom>
          <a:noFill/>
        </p:spPr>
        <p:txBody>
          <a:bodyPr wrap="square" rtlCol="0">
            <a:spAutoFit/>
          </a:bodyPr>
          <a:lstStyle/>
          <a:p>
            <a:pPr marL="285750" indent="-285750">
              <a:buFont typeface="Arial" panose="020B0604020202020204" pitchFamily="34" charset="0"/>
              <a:buChar char="•"/>
            </a:pPr>
            <a:r>
              <a:rPr lang="en-US" sz="2400" dirty="0"/>
              <a:t>Must meet 20-year lifetime market criterion </a:t>
            </a:r>
          </a:p>
          <a:p>
            <a:pPr marL="285750" indent="-285750">
              <a:buFont typeface="Arial" panose="020B0604020202020204" pitchFamily="34" charset="0"/>
              <a:buChar char="•"/>
            </a:pPr>
            <a:r>
              <a:rPr lang="en-US" sz="2400" dirty="0"/>
              <a:t>Needs development in:</a:t>
            </a:r>
          </a:p>
          <a:p>
            <a:pPr marL="742950" lvl="1" indent="-285750">
              <a:buFont typeface="Arial" panose="020B0604020202020204" pitchFamily="34" charset="0"/>
              <a:buChar char="•"/>
            </a:pPr>
            <a:r>
              <a:rPr lang="en-US" sz="2400" dirty="0"/>
              <a:t>Device stability</a:t>
            </a:r>
          </a:p>
          <a:p>
            <a:pPr marL="742950" lvl="1" indent="-285750">
              <a:buFont typeface="Arial" panose="020B0604020202020204" pitchFamily="34" charset="0"/>
              <a:buChar char="•"/>
            </a:pPr>
            <a:r>
              <a:rPr lang="en-US" sz="2400" dirty="0"/>
              <a:t>Scalability</a:t>
            </a:r>
          </a:p>
          <a:p>
            <a:pPr lvl="1"/>
            <a:endParaRPr lang="en-US" sz="2400" dirty="0"/>
          </a:p>
          <a:p>
            <a:pPr lvl="1"/>
            <a:endParaRPr lang="en-US" sz="2400" dirty="0"/>
          </a:p>
          <a:p>
            <a:pPr lvl="1" algn="just"/>
            <a:r>
              <a:rPr lang="en-US" sz="2400" i="1" dirty="0"/>
              <a:t>What makes perovskite degrade?</a:t>
            </a:r>
          </a:p>
          <a:p>
            <a:pPr lvl="1" algn="just"/>
            <a:endParaRPr lang="en-US" sz="2400" i="1" dirty="0"/>
          </a:p>
          <a:p>
            <a:pPr lvl="1" algn="just"/>
            <a:r>
              <a:rPr lang="en-US" sz="2400" dirty="0"/>
              <a:t>Exposure to:</a:t>
            </a:r>
          </a:p>
          <a:p>
            <a:pPr marL="800100" lvl="1" indent="-342900" algn="just">
              <a:buFont typeface="Arial" panose="020B0604020202020204" pitchFamily="34" charset="0"/>
              <a:buChar char="•"/>
            </a:pPr>
            <a:r>
              <a:rPr lang="en-US" sz="2400" dirty="0"/>
              <a:t>Heat</a:t>
            </a:r>
          </a:p>
          <a:p>
            <a:pPr marL="800100" lvl="1" indent="-342900" algn="just">
              <a:buFont typeface="Arial" panose="020B0604020202020204" pitchFamily="34" charset="0"/>
              <a:buChar char="•"/>
            </a:pPr>
            <a:r>
              <a:rPr lang="en-US" sz="2400" dirty="0"/>
              <a:t>Moisture</a:t>
            </a:r>
          </a:p>
          <a:p>
            <a:pPr lvl="1" algn="just"/>
            <a:endParaRPr lang="en-US" sz="2400" dirty="0"/>
          </a:p>
        </p:txBody>
      </p:sp>
    </p:spTree>
    <p:extLst>
      <p:ext uri="{BB962C8B-B14F-4D97-AF65-F5344CB8AC3E}">
        <p14:creationId xmlns:p14="http://schemas.microsoft.com/office/powerpoint/2010/main" val="3666225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9F4F40-A81C-0E44-4BC2-6003D987DBC9}"/>
              </a:ext>
            </a:extLst>
          </p:cNvPr>
          <p:cNvSpPr>
            <a:spLocks noGrp="1"/>
          </p:cNvSpPr>
          <p:nvPr>
            <p:ph type="sldNum" sz="quarter" idx="12"/>
          </p:nvPr>
        </p:nvSpPr>
        <p:spPr/>
        <p:txBody>
          <a:bodyPr/>
          <a:lstStyle/>
          <a:p>
            <a:fld id="{316D4A1F-3C96-46BA-87A3-1D244F03D141}" type="slidenum">
              <a:rPr lang="en-US" smtClean="0"/>
              <a:t>4</a:t>
            </a:fld>
            <a:endParaRPr lang="en-US"/>
          </a:p>
        </p:txBody>
      </p:sp>
      <p:pic>
        <p:nvPicPr>
          <p:cNvPr id="23" name="Picture 22">
            <a:extLst>
              <a:ext uri="{FF2B5EF4-FFF2-40B4-BE49-F238E27FC236}">
                <a16:creationId xmlns:a16="http://schemas.microsoft.com/office/drawing/2014/main" id="{F47AA1D3-CE14-0C34-9008-66D4E51DBD0E}"/>
              </a:ext>
            </a:extLst>
          </p:cNvPr>
          <p:cNvPicPr>
            <a:picLocks noChangeAspect="1"/>
          </p:cNvPicPr>
          <p:nvPr/>
        </p:nvPicPr>
        <p:blipFill>
          <a:blip r:embed="rId2"/>
          <a:stretch>
            <a:fillRect/>
          </a:stretch>
        </p:blipFill>
        <p:spPr>
          <a:xfrm>
            <a:off x="1581117" y="1385872"/>
            <a:ext cx="9029766" cy="4086255"/>
          </a:xfrm>
          <a:prstGeom prst="rect">
            <a:avLst/>
          </a:prstGeom>
        </p:spPr>
      </p:pic>
      <p:sp>
        <p:nvSpPr>
          <p:cNvPr id="24" name="Rectangle 23">
            <a:extLst>
              <a:ext uri="{FF2B5EF4-FFF2-40B4-BE49-F238E27FC236}">
                <a16:creationId xmlns:a16="http://schemas.microsoft.com/office/drawing/2014/main" id="{25385ECA-F2D4-D932-0DAD-5BE942701450}"/>
              </a:ext>
            </a:extLst>
          </p:cNvPr>
          <p:cNvSpPr/>
          <p:nvPr/>
        </p:nvSpPr>
        <p:spPr>
          <a:xfrm>
            <a:off x="7281081" y="4660710"/>
            <a:ext cx="4503761" cy="11532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5963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06E22D-46A7-AB60-72A2-EC551F4ED182}"/>
              </a:ext>
            </a:extLst>
          </p:cNvPr>
          <p:cNvSpPr>
            <a:spLocks noGrp="1"/>
          </p:cNvSpPr>
          <p:nvPr>
            <p:ph type="sldNum" sz="quarter" idx="12"/>
          </p:nvPr>
        </p:nvSpPr>
        <p:spPr/>
        <p:txBody>
          <a:bodyPr/>
          <a:lstStyle/>
          <a:p>
            <a:fld id="{316D4A1F-3C96-46BA-87A3-1D244F03D141}" type="slidenum">
              <a:rPr lang="en-US" smtClean="0"/>
              <a:t>5</a:t>
            </a:fld>
            <a:endParaRPr lang="en-US"/>
          </a:p>
        </p:txBody>
      </p:sp>
      <p:pic>
        <p:nvPicPr>
          <p:cNvPr id="16" name="Picture 15">
            <a:extLst>
              <a:ext uri="{FF2B5EF4-FFF2-40B4-BE49-F238E27FC236}">
                <a16:creationId xmlns:a16="http://schemas.microsoft.com/office/drawing/2014/main" id="{8E018E91-1BCB-1EEF-91ED-F0881EC93352}"/>
              </a:ext>
            </a:extLst>
          </p:cNvPr>
          <p:cNvPicPr>
            <a:picLocks noChangeAspect="1"/>
          </p:cNvPicPr>
          <p:nvPr/>
        </p:nvPicPr>
        <p:blipFill>
          <a:blip r:embed="rId3"/>
          <a:stretch>
            <a:fillRect/>
          </a:stretch>
        </p:blipFill>
        <p:spPr>
          <a:xfrm>
            <a:off x="48359" y="6036164"/>
            <a:ext cx="1461042" cy="821836"/>
          </a:xfrm>
          <a:prstGeom prst="rect">
            <a:avLst/>
          </a:prstGeom>
        </p:spPr>
      </p:pic>
      <p:sp>
        <p:nvSpPr>
          <p:cNvPr id="3" name="Rectangle 2">
            <a:extLst>
              <a:ext uri="{FF2B5EF4-FFF2-40B4-BE49-F238E27FC236}">
                <a16:creationId xmlns:a16="http://schemas.microsoft.com/office/drawing/2014/main" id="{B155F61A-4F7E-42A1-2EA0-8866A68467F3}"/>
              </a:ext>
            </a:extLst>
          </p:cNvPr>
          <p:cNvSpPr/>
          <p:nvPr/>
        </p:nvSpPr>
        <p:spPr>
          <a:xfrm>
            <a:off x="1684420" y="3429000"/>
            <a:ext cx="8951495" cy="2607164"/>
          </a:xfrm>
          <a:prstGeom prst="rect">
            <a:avLst/>
          </a:prstGeom>
          <a:solidFill>
            <a:srgbClr val="F947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57F809D-D19D-F382-B0C0-BD5AB5259DBE}"/>
              </a:ext>
            </a:extLst>
          </p:cNvPr>
          <p:cNvSpPr txBox="1"/>
          <p:nvPr/>
        </p:nvSpPr>
        <p:spPr>
          <a:xfrm>
            <a:off x="2671011" y="3777916"/>
            <a:ext cx="6922168" cy="1569660"/>
          </a:xfrm>
          <a:prstGeom prst="rect">
            <a:avLst/>
          </a:prstGeom>
          <a:noFill/>
        </p:spPr>
        <p:txBody>
          <a:bodyPr wrap="square" rtlCol="0">
            <a:spAutoFit/>
          </a:bodyPr>
          <a:lstStyle/>
          <a:p>
            <a:pPr marL="457200" indent="-457200" algn="ctr">
              <a:buAutoNum type="arabicPeriod"/>
            </a:pPr>
            <a:r>
              <a:rPr lang="en-US" sz="2400" b="1" dirty="0"/>
              <a:t>DETERMINE IF LOW PRESSURE CAN INDUCE STABILITY AND DECREASE DEGRADATION</a:t>
            </a:r>
          </a:p>
          <a:p>
            <a:pPr algn="ctr"/>
            <a:endParaRPr lang="en-US" sz="2400" b="1" dirty="0"/>
          </a:p>
          <a:p>
            <a:pPr algn="ctr"/>
            <a:r>
              <a:rPr lang="en-US" sz="2400" b="1" dirty="0"/>
              <a:t>2. INVESTIGATE WEIGHTED EPOXY ENCAPSULATION </a:t>
            </a:r>
          </a:p>
        </p:txBody>
      </p:sp>
      <p:pic>
        <p:nvPicPr>
          <p:cNvPr id="15362" name="Picture 2" descr="Objective - Free marketing icons">
            <a:extLst>
              <a:ext uri="{FF2B5EF4-FFF2-40B4-BE49-F238E27FC236}">
                <a16:creationId xmlns:a16="http://schemas.microsoft.com/office/drawing/2014/main" id="{082A7839-7360-FADC-A365-D1FCA12730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4978" y="293425"/>
            <a:ext cx="2815389" cy="2815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99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5CBD0B-9660-A2A3-0951-287665699BDD}"/>
              </a:ext>
            </a:extLst>
          </p:cNvPr>
          <p:cNvSpPr>
            <a:spLocks noGrp="1"/>
          </p:cNvSpPr>
          <p:nvPr>
            <p:ph type="sldNum" sz="quarter" idx="12"/>
          </p:nvPr>
        </p:nvSpPr>
        <p:spPr/>
        <p:txBody>
          <a:bodyPr/>
          <a:lstStyle/>
          <a:p>
            <a:fld id="{316D4A1F-3C96-46BA-87A3-1D244F03D141}" type="slidenum">
              <a:rPr lang="en-US" smtClean="0"/>
              <a:t>6</a:t>
            </a:fld>
            <a:endParaRPr lang="en-US"/>
          </a:p>
        </p:txBody>
      </p:sp>
      <p:sp>
        <p:nvSpPr>
          <p:cNvPr id="3" name="Rectangle 2">
            <a:extLst>
              <a:ext uri="{FF2B5EF4-FFF2-40B4-BE49-F238E27FC236}">
                <a16:creationId xmlns:a16="http://schemas.microsoft.com/office/drawing/2014/main" id="{047945EB-383B-7762-8E9D-BD290755E03E}"/>
              </a:ext>
            </a:extLst>
          </p:cNvPr>
          <p:cNvSpPr/>
          <p:nvPr/>
        </p:nvSpPr>
        <p:spPr>
          <a:xfrm>
            <a:off x="327546" y="488301"/>
            <a:ext cx="6663189" cy="1569660"/>
          </a:xfrm>
          <a:prstGeom prst="rect">
            <a:avLst/>
          </a:prstGeom>
          <a:solidFill>
            <a:srgbClr val="F947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9B5C847-F91F-0DA4-FF8C-17935C53E512}"/>
              </a:ext>
            </a:extLst>
          </p:cNvPr>
          <p:cNvSpPr txBox="1"/>
          <p:nvPr/>
        </p:nvSpPr>
        <p:spPr>
          <a:xfrm>
            <a:off x="484496" y="513083"/>
            <a:ext cx="6285014" cy="1569660"/>
          </a:xfrm>
          <a:prstGeom prst="rect">
            <a:avLst/>
          </a:prstGeom>
          <a:noFill/>
        </p:spPr>
        <p:txBody>
          <a:bodyPr wrap="square" rtlCol="0">
            <a:spAutoFit/>
          </a:bodyPr>
          <a:lstStyle/>
          <a:p>
            <a:pPr marL="457200" indent="-457200" algn="ctr">
              <a:buAutoNum type="arabicPeriod"/>
            </a:pPr>
            <a:r>
              <a:rPr lang="en-US" sz="2400" b="1" dirty="0"/>
              <a:t>DETERMINE IF LOW PRESSURE CAN INDUCE STABILITY AND DECREASE DEGRADATION</a:t>
            </a:r>
          </a:p>
          <a:p>
            <a:pPr algn="ctr"/>
            <a:endParaRPr lang="en-US" sz="2400" dirty="0"/>
          </a:p>
          <a:p>
            <a:pPr algn="ctr"/>
            <a:r>
              <a:rPr lang="en-US" sz="2400" dirty="0"/>
              <a:t>PRELIMINARY TEST</a:t>
            </a:r>
          </a:p>
        </p:txBody>
      </p:sp>
      <p:pic>
        <p:nvPicPr>
          <p:cNvPr id="11" name="Picture 10">
            <a:extLst>
              <a:ext uri="{FF2B5EF4-FFF2-40B4-BE49-F238E27FC236}">
                <a16:creationId xmlns:a16="http://schemas.microsoft.com/office/drawing/2014/main" id="{A74BA8BE-1F13-3690-48E5-9F91587F9C7C}"/>
              </a:ext>
            </a:extLst>
          </p:cNvPr>
          <p:cNvPicPr>
            <a:picLocks noChangeAspect="1"/>
          </p:cNvPicPr>
          <p:nvPr/>
        </p:nvPicPr>
        <p:blipFill>
          <a:blip r:embed="rId3"/>
          <a:stretch>
            <a:fillRect/>
          </a:stretch>
        </p:blipFill>
        <p:spPr>
          <a:xfrm>
            <a:off x="48359" y="6036164"/>
            <a:ext cx="1461042" cy="821836"/>
          </a:xfrm>
          <a:prstGeom prst="rect">
            <a:avLst/>
          </a:prstGeom>
        </p:spPr>
      </p:pic>
      <p:pic>
        <p:nvPicPr>
          <p:cNvPr id="70" name="Picture 2">
            <a:extLst>
              <a:ext uri="{FF2B5EF4-FFF2-40B4-BE49-F238E27FC236}">
                <a16:creationId xmlns:a16="http://schemas.microsoft.com/office/drawing/2014/main" id="{EAEFF3A4-38F2-EE7D-740B-80946463F5E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883" t="29987" r="21910" b="15338"/>
          <a:stretch/>
        </p:blipFill>
        <p:spPr bwMode="auto">
          <a:xfrm>
            <a:off x="2216774" y="2333448"/>
            <a:ext cx="3310435" cy="420546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74" name="Picture 73" descr="A close-up of a graph&#10;&#10;Description automatically generated">
            <a:extLst>
              <a:ext uri="{FF2B5EF4-FFF2-40B4-BE49-F238E27FC236}">
                <a16:creationId xmlns:a16="http://schemas.microsoft.com/office/drawing/2014/main" id="{5C5F59BB-0E99-473D-5174-8B938529FFC0}"/>
              </a:ext>
            </a:extLst>
          </p:cNvPr>
          <p:cNvPicPr>
            <a:picLocks noChangeAspect="1"/>
          </p:cNvPicPr>
          <p:nvPr/>
        </p:nvPicPr>
        <p:blipFill rotWithShape="1">
          <a:blip r:embed="rId5">
            <a:extLst>
              <a:ext uri="{28A0092B-C50C-407E-A947-70E740481C1C}">
                <a14:useLocalDpi xmlns:a14="http://schemas.microsoft.com/office/drawing/2010/main" val="0"/>
              </a:ext>
            </a:extLst>
          </a:blip>
          <a:srcRect l="1693"/>
          <a:stretch/>
        </p:blipFill>
        <p:spPr>
          <a:xfrm>
            <a:off x="7211961" y="0"/>
            <a:ext cx="4888024" cy="6858000"/>
          </a:xfrm>
          <a:prstGeom prst="rect">
            <a:avLst/>
          </a:prstGeom>
        </p:spPr>
      </p:pic>
    </p:spTree>
    <p:extLst>
      <p:ext uri="{BB962C8B-B14F-4D97-AF65-F5344CB8AC3E}">
        <p14:creationId xmlns:p14="http://schemas.microsoft.com/office/powerpoint/2010/main" val="3690882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06E22D-46A7-AB60-72A2-EC551F4ED182}"/>
              </a:ext>
            </a:extLst>
          </p:cNvPr>
          <p:cNvSpPr>
            <a:spLocks noGrp="1"/>
          </p:cNvSpPr>
          <p:nvPr>
            <p:ph type="sldNum" sz="quarter" idx="12"/>
          </p:nvPr>
        </p:nvSpPr>
        <p:spPr/>
        <p:txBody>
          <a:bodyPr/>
          <a:lstStyle/>
          <a:p>
            <a:fld id="{316D4A1F-3C96-46BA-87A3-1D244F03D141}" type="slidenum">
              <a:rPr lang="en-US" smtClean="0"/>
              <a:t>7</a:t>
            </a:fld>
            <a:endParaRPr lang="en-US"/>
          </a:p>
        </p:txBody>
      </p:sp>
      <p:pic>
        <p:nvPicPr>
          <p:cNvPr id="16" name="Picture 15">
            <a:extLst>
              <a:ext uri="{FF2B5EF4-FFF2-40B4-BE49-F238E27FC236}">
                <a16:creationId xmlns:a16="http://schemas.microsoft.com/office/drawing/2014/main" id="{8E018E91-1BCB-1EEF-91ED-F0881EC93352}"/>
              </a:ext>
            </a:extLst>
          </p:cNvPr>
          <p:cNvPicPr>
            <a:picLocks noChangeAspect="1"/>
          </p:cNvPicPr>
          <p:nvPr/>
        </p:nvPicPr>
        <p:blipFill>
          <a:blip r:embed="rId3"/>
          <a:stretch>
            <a:fillRect/>
          </a:stretch>
        </p:blipFill>
        <p:spPr>
          <a:xfrm>
            <a:off x="48359" y="6036164"/>
            <a:ext cx="1461042" cy="821836"/>
          </a:xfrm>
          <a:prstGeom prst="rect">
            <a:avLst/>
          </a:prstGeom>
        </p:spPr>
      </p:pic>
      <p:pic>
        <p:nvPicPr>
          <p:cNvPr id="7" name="Picture 4">
            <a:extLst>
              <a:ext uri="{FF2B5EF4-FFF2-40B4-BE49-F238E27FC236}">
                <a16:creationId xmlns:a16="http://schemas.microsoft.com/office/drawing/2014/main" id="{5F075B48-CACF-E84C-C381-1DD0AA79CA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040" t="44446" r="43773" b="30202"/>
          <a:stretch/>
        </p:blipFill>
        <p:spPr bwMode="auto">
          <a:xfrm>
            <a:off x="7711493" y="2643572"/>
            <a:ext cx="1798214" cy="240268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0AF08B63-B6B1-E2D1-A83E-14B0A7CD409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221" t="19670" r="18394" b="30038"/>
          <a:stretch/>
        </p:blipFill>
        <p:spPr bwMode="auto">
          <a:xfrm>
            <a:off x="9816860" y="2667352"/>
            <a:ext cx="2165481" cy="235512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721D1C1-8C84-96F9-3F83-1EDF4CC3FEE9}"/>
              </a:ext>
            </a:extLst>
          </p:cNvPr>
          <p:cNvSpPr/>
          <p:nvPr/>
        </p:nvSpPr>
        <p:spPr>
          <a:xfrm>
            <a:off x="327546" y="488301"/>
            <a:ext cx="6663189" cy="890673"/>
          </a:xfrm>
          <a:prstGeom prst="rect">
            <a:avLst/>
          </a:prstGeom>
          <a:solidFill>
            <a:srgbClr val="F947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3A1CC9B-7F7D-B074-230C-B50F09ED4828}"/>
              </a:ext>
            </a:extLst>
          </p:cNvPr>
          <p:cNvSpPr txBox="1"/>
          <p:nvPr/>
        </p:nvSpPr>
        <p:spPr>
          <a:xfrm>
            <a:off x="484496" y="513083"/>
            <a:ext cx="6285014" cy="1200329"/>
          </a:xfrm>
          <a:prstGeom prst="rect">
            <a:avLst/>
          </a:prstGeom>
          <a:noFill/>
        </p:spPr>
        <p:txBody>
          <a:bodyPr wrap="square" rtlCol="0">
            <a:spAutoFit/>
          </a:bodyPr>
          <a:lstStyle/>
          <a:p>
            <a:pPr algn="ctr"/>
            <a:r>
              <a:rPr lang="en-US" sz="2400" b="1" dirty="0"/>
              <a:t>2. INVESTIGATE WEIGHTED EPOXY ENCAPSULATION</a:t>
            </a:r>
          </a:p>
          <a:p>
            <a:pPr algn="ctr"/>
            <a:endParaRPr lang="en-US" sz="2400" dirty="0"/>
          </a:p>
        </p:txBody>
      </p:sp>
      <p:pic>
        <p:nvPicPr>
          <p:cNvPr id="11" name="Picture 10" descr="A hand holding a bottle&#10;&#10;Description automatically generated">
            <a:extLst>
              <a:ext uri="{FF2B5EF4-FFF2-40B4-BE49-F238E27FC236}">
                <a16:creationId xmlns:a16="http://schemas.microsoft.com/office/drawing/2014/main" id="{2FB61157-321C-99CA-18E8-211F2ACE3CBA}"/>
              </a:ext>
            </a:extLst>
          </p:cNvPr>
          <p:cNvPicPr>
            <a:picLocks noChangeAspect="1"/>
          </p:cNvPicPr>
          <p:nvPr/>
        </p:nvPicPr>
        <p:blipFill>
          <a:blip r:embed="rId6"/>
          <a:stretch>
            <a:fillRect/>
          </a:stretch>
        </p:blipFill>
        <p:spPr>
          <a:xfrm>
            <a:off x="-76776" y="1937771"/>
            <a:ext cx="2411880" cy="3205157"/>
          </a:xfrm>
          <a:prstGeom prst="rect">
            <a:avLst/>
          </a:prstGeom>
        </p:spPr>
      </p:pic>
      <p:pic>
        <p:nvPicPr>
          <p:cNvPr id="2052" name="Picture 4">
            <a:extLst>
              <a:ext uri="{FF2B5EF4-FFF2-40B4-BE49-F238E27FC236}">
                <a16:creationId xmlns:a16="http://schemas.microsoft.com/office/drawing/2014/main" id="{DD226EE1-3811-BE35-D746-4EBFC6D1C8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1529" y="3153544"/>
            <a:ext cx="1189726" cy="1427671"/>
          </a:xfrm>
          <a:prstGeom prst="rect">
            <a:avLst/>
          </a:prstGeom>
          <a:noFill/>
          <a:extLst>
            <a:ext uri="{909E8E84-426E-40DD-AFC4-6F175D3DCCD1}">
              <a14:hiddenFill xmlns:a14="http://schemas.microsoft.com/office/drawing/2010/main">
                <a:solidFill>
                  <a:srgbClr val="FFFFFF"/>
                </a:solidFill>
              </a14:hiddenFill>
            </a:ext>
          </a:extLst>
        </p:spPr>
      </p:pic>
      <p:sp>
        <p:nvSpPr>
          <p:cNvPr id="13" name="Cylinder 12">
            <a:extLst>
              <a:ext uri="{FF2B5EF4-FFF2-40B4-BE49-F238E27FC236}">
                <a16:creationId xmlns:a16="http://schemas.microsoft.com/office/drawing/2014/main" id="{C6168615-B6A1-74BC-E496-4D6AB707DD63}"/>
              </a:ext>
            </a:extLst>
          </p:cNvPr>
          <p:cNvSpPr/>
          <p:nvPr/>
        </p:nvSpPr>
        <p:spPr>
          <a:xfrm>
            <a:off x="2811790" y="3190755"/>
            <a:ext cx="1399777" cy="1617259"/>
          </a:xfrm>
          <a:prstGeom prst="can">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613" dirty="0"/>
          </a:p>
        </p:txBody>
      </p:sp>
      <p:sp>
        <p:nvSpPr>
          <p:cNvPr id="14" name="TextBox 13">
            <a:extLst>
              <a:ext uri="{FF2B5EF4-FFF2-40B4-BE49-F238E27FC236}">
                <a16:creationId xmlns:a16="http://schemas.microsoft.com/office/drawing/2014/main" id="{4E9A5209-F7A7-7D95-E99C-6BEB898F189D}"/>
              </a:ext>
            </a:extLst>
          </p:cNvPr>
          <p:cNvSpPr txBox="1"/>
          <p:nvPr/>
        </p:nvSpPr>
        <p:spPr>
          <a:xfrm>
            <a:off x="3075643" y="3591180"/>
            <a:ext cx="872069" cy="1938992"/>
          </a:xfrm>
          <a:prstGeom prst="rect">
            <a:avLst/>
          </a:prstGeom>
          <a:noFill/>
        </p:spPr>
        <p:txBody>
          <a:bodyPr wrap="square" rtlCol="0">
            <a:spAutoFit/>
          </a:bodyPr>
          <a:lstStyle/>
          <a:p>
            <a:pPr algn="ctr"/>
            <a:r>
              <a:rPr 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1kg or 2kg weight</a:t>
            </a:r>
          </a:p>
        </p:txBody>
      </p:sp>
      <p:pic>
        <p:nvPicPr>
          <p:cNvPr id="15" name="Picture 4">
            <a:extLst>
              <a:ext uri="{FF2B5EF4-FFF2-40B4-BE49-F238E27FC236}">
                <a16:creationId xmlns:a16="http://schemas.microsoft.com/office/drawing/2014/main" id="{787814A5-9CB4-2A74-E1C0-CEA37E0D25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45013" y="3156135"/>
            <a:ext cx="1189726" cy="142767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lock icon symbol sign 633173 Vector Art at Vecteezy">
            <a:extLst>
              <a:ext uri="{FF2B5EF4-FFF2-40B4-BE49-F238E27FC236}">
                <a16:creationId xmlns:a16="http://schemas.microsoft.com/office/drawing/2014/main" id="{8EDDEB0C-4E17-9D4D-1452-23E46FABB92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2106" y="3081624"/>
            <a:ext cx="1835519" cy="183551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Equal Sign Equality 6 inch Black Indoor Outdoor Vinyl Decal">
            <a:extLst>
              <a:ext uri="{FF2B5EF4-FFF2-40B4-BE49-F238E27FC236}">
                <a16:creationId xmlns:a16="http://schemas.microsoft.com/office/drawing/2014/main" id="{7A842A85-9B45-8B90-EEBD-0FD51DA2AA5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64714" y="3463575"/>
            <a:ext cx="1045815" cy="1048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8111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7CB86D-6997-3B32-9CEB-274673C344AE}"/>
              </a:ext>
            </a:extLst>
          </p:cNvPr>
          <p:cNvSpPr>
            <a:spLocks noGrp="1"/>
          </p:cNvSpPr>
          <p:nvPr>
            <p:ph type="sldNum" sz="quarter" idx="12"/>
          </p:nvPr>
        </p:nvSpPr>
        <p:spPr/>
        <p:txBody>
          <a:bodyPr/>
          <a:lstStyle/>
          <a:p>
            <a:fld id="{316D4A1F-3C96-46BA-87A3-1D244F03D141}" type="slidenum">
              <a:rPr lang="en-US" smtClean="0"/>
              <a:t>8</a:t>
            </a:fld>
            <a:endParaRPr lang="en-US"/>
          </a:p>
        </p:txBody>
      </p:sp>
      <p:pic>
        <p:nvPicPr>
          <p:cNvPr id="4" name="Picture 3">
            <a:extLst>
              <a:ext uri="{FF2B5EF4-FFF2-40B4-BE49-F238E27FC236}">
                <a16:creationId xmlns:a16="http://schemas.microsoft.com/office/drawing/2014/main" id="{FD40B646-4374-6386-E043-D01A0911AA0D}"/>
              </a:ext>
            </a:extLst>
          </p:cNvPr>
          <p:cNvPicPr>
            <a:picLocks noChangeAspect="1"/>
          </p:cNvPicPr>
          <p:nvPr/>
        </p:nvPicPr>
        <p:blipFill>
          <a:blip r:embed="rId2"/>
          <a:stretch>
            <a:fillRect/>
          </a:stretch>
        </p:blipFill>
        <p:spPr>
          <a:xfrm>
            <a:off x="1338170" y="223801"/>
            <a:ext cx="9515659" cy="6497674"/>
          </a:xfrm>
          <a:prstGeom prst="rect">
            <a:avLst/>
          </a:prstGeom>
        </p:spPr>
      </p:pic>
    </p:spTree>
    <p:extLst>
      <p:ext uri="{BB962C8B-B14F-4D97-AF65-F5344CB8AC3E}">
        <p14:creationId xmlns:p14="http://schemas.microsoft.com/office/powerpoint/2010/main" val="40657007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3620A38-4C24-FB3B-970D-554B32403490}"/>
              </a:ext>
            </a:extLst>
          </p:cNvPr>
          <p:cNvPicPr>
            <a:picLocks noChangeAspect="1"/>
          </p:cNvPicPr>
          <p:nvPr/>
        </p:nvPicPr>
        <p:blipFill>
          <a:blip r:embed="rId3"/>
          <a:stretch>
            <a:fillRect/>
          </a:stretch>
        </p:blipFill>
        <p:spPr>
          <a:xfrm>
            <a:off x="3878274" y="4337113"/>
            <a:ext cx="1282070" cy="1857388"/>
          </a:xfrm>
          <a:prstGeom prst="rect">
            <a:avLst/>
          </a:prstGeom>
        </p:spPr>
      </p:pic>
      <p:sp>
        <p:nvSpPr>
          <p:cNvPr id="14" name="Rectangle 13">
            <a:extLst>
              <a:ext uri="{FF2B5EF4-FFF2-40B4-BE49-F238E27FC236}">
                <a16:creationId xmlns:a16="http://schemas.microsoft.com/office/drawing/2014/main" id="{3619622C-605D-0711-B1BB-33641CBC3214}"/>
              </a:ext>
            </a:extLst>
          </p:cNvPr>
          <p:cNvSpPr/>
          <p:nvPr/>
        </p:nvSpPr>
        <p:spPr>
          <a:xfrm>
            <a:off x="327546" y="488301"/>
            <a:ext cx="6663189" cy="890673"/>
          </a:xfrm>
          <a:prstGeom prst="rect">
            <a:avLst/>
          </a:prstGeom>
          <a:solidFill>
            <a:srgbClr val="F947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87442FA-F1A8-73EA-8398-33553124129B}"/>
              </a:ext>
            </a:extLst>
          </p:cNvPr>
          <p:cNvSpPr txBox="1"/>
          <p:nvPr/>
        </p:nvSpPr>
        <p:spPr>
          <a:xfrm>
            <a:off x="516633" y="663499"/>
            <a:ext cx="6285014" cy="830997"/>
          </a:xfrm>
          <a:prstGeom prst="rect">
            <a:avLst/>
          </a:prstGeom>
          <a:noFill/>
        </p:spPr>
        <p:txBody>
          <a:bodyPr wrap="square" rtlCol="0">
            <a:spAutoFit/>
          </a:bodyPr>
          <a:lstStyle/>
          <a:p>
            <a:pPr algn="ctr"/>
            <a:r>
              <a:rPr lang="en-US" sz="2400" b="1" dirty="0"/>
              <a:t>LEARNING ALONG THE WAY</a:t>
            </a:r>
          </a:p>
          <a:p>
            <a:pPr algn="ctr"/>
            <a:endParaRPr lang="en-US" sz="2400" dirty="0"/>
          </a:p>
        </p:txBody>
      </p:sp>
      <p:sp>
        <p:nvSpPr>
          <p:cNvPr id="2" name="Slide Number Placeholder 1">
            <a:extLst>
              <a:ext uri="{FF2B5EF4-FFF2-40B4-BE49-F238E27FC236}">
                <a16:creationId xmlns:a16="http://schemas.microsoft.com/office/drawing/2014/main" id="{E106E22D-46A7-AB60-72A2-EC551F4ED182}"/>
              </a:ext>
            </a:extLst>
          </p:cNvPr>
          <p:cNvSpPr>
            <a:spLocks noGrp="1"/>
          </p:cNvSpPr>
          <p:nvPr>
            <p:ph type="sldNum" sz="quarter" idx="12"/>
          </p:nvPr>
        </p:nvSpPr>
        <p:spPr/>
        <p:txBody>
          <a:bodyPr/>
          <a:lstStyle/>
          <a:p>
            <a:fld id="{316D4A1F-3C96-46BA-87A3-1D244F03D141}" type="slidenum">
              <a:rPr lang="en-US" smtClean="0"/>
              <a:t>9</a:t>
            </a:fld>
            <a:endParaRPr lang="en-US"/>
          </a:p>
        </p:txBody>
      </p:sp>
      <p:pic>
        <p:nvPicPr>
          <p:cNvPr id="16" name="Picture 15">
            <a:extLst>
              <a:ext uri="{FF2B5EF4-FFF2-40B4-BE49-F238E27FC236}">
                <a16:creationId xmlns:a16="http://schemas.microsoft.com/office/drawing/2014/main" id="{8E018E91-1BCB-1EEF-91ED-F0881EC93352}"/>
              </a:ext>
            </a:extLst>
          </p:cNvPr>
          <p:cNvPicPr>
            <a:picLocks noChangeAspect="1"/>
          </p:cNvPicPr>
          <p:nvPr/>
        </p:nvPicPr>
        <p:blipFill>
          <a:blip r:embed="rId4"/>
          <a:stretch>
            <a:fillRect/>
          </a:stretch>
        </p:blipFill>
        <p:spPr>
          <a:xfrm>
            <a:off x="48359" y="6036164"/>
            <a:ext cx="1461042" cy="821836"/>
          </a:xfrm>
          <a:prstGeom prst="rect">
            <a:avLst/>
          </a:prstGeom>
        </p:spPr>
      </p:pic>
      <p:pic>
        <p:nvPicPr>
          <p:cNvPr id="1026" name="Picture 2">
            <a:extLst>
              <a:ext uri="{FF2B5EF4-FFF2-40B4-BE49-F238E27FC236}">
                <a16:creationId xmlns:a16="http://schemas.microsoft.com/office/drawing/2014/main" id="{6D1D8692-22EB-E994-CEA3-BC73DD42928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452" t="53700" r="20425" b="27462"/>
          <a:stretch/>
        </p:blipFill>
        <p:spPr bwMode="auto">
          <a:xfrm>
            <a:off x="7447786" y="287684"/>
            <a:ext cx="2063692" cy="12919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hand holding a bottle&#10;&#10;Description automatically generated">
            <a:extLst>
              <a:ext uri="{FF2B5EF4-FFF2-40B4-BE49-F238E27FC236}">
                <a16:creationId xmlns:a16="http://schemas.microsoft.com/office/drawing/2014/main" id="{348F94E5-2354-5167-F216-EE526487CC4E}"/>
              </a:ext>
            </a:extLst>
          </p:cNvPr>
          <p:cNvPicPr>
            <a:picLocks noChangeAspect="1"/>
          </p:cNvPicPr>
          <p:nvPr/>
        </p:nvPicPr>
        <p:blipFill>
          <a:blip r:embed="rId6"/>
          <a:stretch>
            <a:fillRect/>
          </a:stretch>
        </p:blipFill>
        <p:spPr>
          <a:xfrm>
            <a:off x="339092" y="1196988"/>
            <a:ext cx="2015043" cy="2677799"/>
          </a:xfrm>
          <a:prstGeom prst="rect">
            <a:avLst/>
          </a:prstGeom>
        </p:spPr>
      </p:pic>
      <p:pic>
        <p:nvPicPr>
          <p:cNvPr id="10" name="Picture 9">
            <a:extLst>
              <a:ext uri="{FF2B5EF4-FFF2-40B4-BE49-F238E27FC236}">
                <a16:creationId xmlns:a16="http://schemas.microsoft.com/office/drawing/2014/main" id="{10CB49D0-1FB8-FA72-B578-FC473A601DC0}"/>
              </a:ext>
            </a:extLst>
          </p:cNvPr>
          <p:cNvPicPr>
            <a:picLocks noChangeAspect="1"/>
          </p:cNvPicPr>
          <p:nvPr/>
        </p:nvPicPr>
        <p:blipFill>
          <a:blip r:embed="rId7"/>
          <a:stretch>
            <a:fillRect/>
          </a:stretch>
        </p:blipFill>
        <p:spPr>
          <a:xfrm>
            <a:off x="2621105" y="1888980"/>
            <a:ext cx="7381929" cy="1857389"/>
          </a:xfrm>
          <a:prstGeom prst="rect">
            <a:avLst/>
          </a:prstGeom>
        </p:spPr>
      </p:pic>
      <p:pic>
        <p:nvPicPr>
          <p:cNvPr id="1032" name="Picture 8">
            <a:extLst>
              <a:ext uri="{FF2B5EF4-FFF2-40B4-BE49-F238E27FC236}">
                <a16:creationId xmlns:a16="http://schemas.microsoft.com/office/drawing/2014/main" id="{FEE91087-719B-AF03-AC3B-F64F4FF9D74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0490" t="30000" r="13551" b="16660"/>
          <a:stretch/>
        </p:blipFill>
        <p:spPr bwMode="auto">
          <a:xfrm>
            <a:off x="1497911" y="4164532"/>
            <a:ext cx="1942629" cy="245834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B5CCA61-70ED-FD48-9702-EC3D0790CD6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9291" t="42680" r="34299" b="33771"/>
          <a:stretch/>
        </p:blipFill>
        <p:spPr bwMode="auto">
          <a:xfrm>
            <a:off x="82150" y="4383686"/>
            <a:ext cx="1364265" cy="1614949"/>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12">
            <a:extLst>
              <a:ext uri="{FF2B5EF4-FFF2-40B4-BE49-F238E27FC236}">
                <a16:creationId xmlns:a16="http://schemas.microsoft.com/office/drawing/2014/main" id="{E5CDFE99-FE29-8708-4614-487F68BAA49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F04193F6-644A-2FAF-E278-FA978570132F}"/>
              </a:ext>
            </a:extLst>
          </p:cNvPr>
          <p:cNvPicPr>
            <a:picLocks noChangeAspect="1"/>
          </p:cNvPicPr>
          <p:nvPr/>
        </p:nvPicPr>
        <p:blipFill rotWithShape="1">
          <a:blip r:embed="rId10"/>
          <a:srcRect l="28541" t="61984" r="42273" b="25899"/>
          <a:stretch/>
        </p:blipFill>
        <p:spPr>
          <a:xfrm>
            <a:off x="5051596" y="4611218"/>
            <a:ext cx="2520946" cy="1389378"/>
          </a:xfrm>
          <a:prstGeom prst="rect">
            <a:avLst/>
          </a:prstGeom>
        </p:spPr>
      </p:pic>
      <p:pic>
        <p:nvPicPr>
          <p:cNvPr id="1030" name="Picture 6">
            <a:extLst>
              <a:ext uri="{FF2B5EF4-FFF2-40B4-BE49-F238E27FC236}">
                <a16:creationId xmlns:a16="http://schemas.microsoft.com/office/drawing/2014/main" id="{0E43476C-B3AE-B54B-96FC-188C4720ED7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0934" t="10746" r="20264" b="30846"/>
          <a:stretch/>
        </p:blipFill>
        <p:spPr bwMode="auto">
          <a:xfrm>
            <a:off x="9874768" y="2928926"/>
            <a:ext cx="2166028" cy="34416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0F3F9C9-4376-4E5A-6102-77DC0FBE0947}"/>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30405" t="36716" r="29436" b="35423"/>
          <a:stretch/>
        </p:blipFill>
        <p:spPr bwMode="auto">
          <a:xfrm>
            <a:off x="9778448" y="241644"/>
            <a:ext cx="2074460" cy="191068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Thorlabs - VP10C Vacuum Pick-Up Tool (Vacuum Tweezers), Set of 10  Interchangeable Tips">
            <a:extLst>
              <a:ext uri="{FF2B5EF4-FFF2-40B4-BE49-F238E27FC236}">
                <a16:creationId xmlns:a16="http://schemas.microsoft.com/office/drawing/2014/main" id="{22A234E7-C034-EA3B-CC65-A6413278A75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21574" y="4036448"/>
            <a:ext cx="2199004" cy="2199004"/>
          </a:xfrm>
          <a:prstGeom prst="rect">
            <a:avLst/>
          </a:prstGeom>
          <a:noFill/>
          <a:extLst>
            <a:ext uri="{909E8E84-426E-40DD-AFC4-6F175D3DCCD1}">
              <a14:hiddenFill xmlns:a14="http://schemas.microsoft.com/office/drawing/2010/main">
                <a:solidFill>
                  <a:srgbClr val="FFFFFF"/>
                </a:solidFill>
              </a14:hiddenFill>
            </a:ext>
          </a:extLst>
        </p:spPr>
      </p:pic>
      <p:sp>
        <p:nvSpPr>
          <p:cNvPr id="17" name="Arrow: Left 16">
            <a:extLst>
              <a:ext uri="{FF2B5EF4-FFF2-40B4-BE49-F238E27FC236}">
                <a16:creationId xmlns:a16="http://schemas.microsoft.com/office/drawing/2014/main" id="{53E640F9-FF3A-DD6F-EEE6-F3C1F8A8A7B0}"/>
              </a:ext>
            </a:extLst>
          </p:cNvPr>
          <p:cNvSpPr/>
          <p:nvPr/>
        </p:nvSpPr>
        <p:spPr>
          <a:xfrm rot="19394709">
            <a:off x="7275325" y="5135949"/>
            <a:ext cx="594433" cy="259716"/>
          </a:xfrm>
          <a:prstGeom prst="leftArrow">
            <a:avLst>
              <a:gd name="adj1" fmla="val 23366"/>
              <a:gd name="adj2" fmla="val 50000"/>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Left 19">
            <a:extLst>
              <a:ext uri="{FF2B5EF4-FFF2-40B4-BE49-F238E27FC236}">
                <a16:creationId xmlns:a16="http://schemas.microsoft.com/office/drawing/2014/main" id="{8F8D753C-C5FB-3018-3EF2-0FE9F39522C5}"/>
              </a:ext>
            </a:extLst>
          </p:cNvPr>
          <p:cNvSpPr/>
          <p:nvPr/>
        </p:nvSpPr>
        <p:spPr>
          <a:xfrm rot="11486957">
            <a:off x="5019839" y="5135948"/>
            <a:ext cx="594433" cy="259716"/>
          </a:xfrm>
          <a:prstGeom prst="leftArrow">
            <a:avLst>
              <a:gd name="adj1" fmla="val 25399"/>
              <a:gd name="adj2" fmla="val 50000"/>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16202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4233</TotalTime>
  <Words>548</Words>
  <Application>Microsoft Office PowerPoint</Application>
  <PresentationFormat>Widescreen</PresentationFormat>
  <Paragraphs>77</Paragraphs>
  <Slides>11</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Helvetica</vt:lpstr>
      <vt:lpstr>Times New Roman</vt:lpstr>
      <vt:lpstr>Office Theme</vt:lpstr>
      <vt:lpstr>Perovskite Solar Cells in Space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New Method for Measuring Thin Film Stress – Perovskite Degradation</dc:title>
  <dc:creator>Erin Burgard (Student)</dc:creator>
  <cp:lastModifiedBy>Michelle A. Coe</cp:lastModifiedBy>
  <cp:revision>19</cp:revision>
  <dcterms:created xsi:type="dcterms:W3CDTF">2023-04-18T14:55:46Z</dcterms:created>
  <dcterms:modified xsi:type="dcterms:W3CDTF">2024-04-09T22:10:14Z</dcterms:modified>
</cp:coreProperties>
</file>